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0" r:id="rId3"/>
    <p:sldId id="279" r:id="rId4"/>
    <p:sldId id="270" r:id="rId5"/>
    <p:sldId id="291" r:id="rId6"/>
    <p:sldId id="292" r:id="rId7"/>
    <p:sldId id="271" r:id="rId8"/>
    <p:sldId id="273" r:id="rId9"/>
    <p:sldId id="294" r:id="rId10"/>
    <p:sldId id="275" r:id="rId11"/>
    <p:sldId id="276" r:id="rId12"/>
    <p:sldId id="277" r:id="rId13"/>
    <p:sldId id="272" r:id="rId14"/>
    <p:sldId id="299" r:id="rId15"/>
    <p:sldId id="287" r:id="rId16"/>
    <p:sldId id="289" r:id="rId17"/>
    <p:sldId id="298" r:id="rId18"/>
    <p:sldId id="288" r:id="rId19"/>
    <p:sldId id="278" r:id="rId20"/>
    <p:sldId id="282" r:id="rId21"/>
    <p:sldId id="296" r:id="rId22"/>
    <p:sldId id="283" r:id="rId23"/>
    <p:sldId id="297" r:id="rId24"/>
    <p:sldId id="284" r:id="rId25"/>
    <p:sldId id="285" r:id="rId26"/>
    <p:sldId id="286" r:id="rId27"/>
    <p:sldId id="269" r:id="rId28"/>
    <p:sldId id="267" r:id="rId29"/>
  </p:sldIdLst>
  <p:sldSz cx="18288000" cy="10287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Montserrat Heavy" panose="020B0604020202020204" charset="-18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 Bold" panose="020B0604020202020204" charset="-18"/>
      <p:regular r:id="rId37"/>
    </p:embeddedFont>
    <p:embeddedFont>
      <p:font typeface="DM Sans" panose="020B0604020202020204" charset="-18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9c58e1f9e556cd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85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D882E-41D1-4256-A8D7-0C094AD0A5EB}" type="datetimeFigureOut">
              <a:rPr lang="sk-SK" smtClean="0"/>
              <a:t>2. 9. 2025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10303-40DD-4E9A-B5E8-15537AE705F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2867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Ziadne</a:t>
            </a:r>
            <a:r>
              <a:rPr lang="en-US" dirty="0" smtClean="0"/>
              <a:t> </a:t>
            </a:r>
            <a:r>
              <a:rPr lang="en-US" dirty="0" err="1" smtClean="0"/>
              <a:t>literatury</a:t>
            </a:r>
            <a:r>
              <a:rPr lang="en-US" dirty="0" smtClean="0"/>
              <a:t> </a:t>
            </a:r>
            <a:r>
              <a:rPr lang="en-US" dirty="0" err="1" smtClean="0"/>
              <a:t>taketo</a:t>
            </a:r>
            <a:r>
              <a:rPr lang="en-US" dirty="0" smtClean="0"/>
              <a:t> </a:t>
            </a:r>
            <a:r>
              <a:rPr lang="en-US" dirty="0" err="1" smtClean="0"/>
              <a:t>veci</a:t>
            </a:r>
            <a:r>
              <a:rPr lang="en-US" dirty="0" smtClean="0"/>
              <a:t> </a:t>
            </a:r>
            <a:r>
              <a:rPr lang="en-US" dirty="0" err="1" smtClean="0"/>
              <a:t>neriesili</a:t>
            </a:r>
            <a:endParaRPr lang="sk-SK" dirty="0" smtClean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10303-40DD-4E9A-B5E8-15537AE705F1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16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10303-40DD-4E9A-B5E8-15537AE705F1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16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734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3"/>
          <p:cNvGrpSpPr/>
          <p:nvPr userDrawn="1"/>
        </p:nvGrpSpPr>
        <p:grpSpPr>
          <a:xfrm>
            <a:off x="0" y="9546172"/>
            <a:ext cx="18288000" cy="761675"/>
            <a:chOff x="0" y="0"/>
            <a:chExt cx="5803466" cy="939127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9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17526000" y="9791698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Date Placeholder 2"/>
          <p:cNvSpPr txBox="1">
            <a:spLocks/>
          </p:cNvSpPr>
          <p:nvPr userDrawn="1"/>
        </p:nvSpPr>
        <p:spPr>
          <a:xfrm>
            <a:off x="152400" y="979169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4/9/2025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WIS54661.2021.9711789" TargetMode="External"/><Relationship Id="rId3" Type="http://schemas.openxmlformats.org/officeDocument/2006/relationships/hyperlink" Target="https://doi.org/10.1002/biot.202300475" TargetMode="External"/><Relationship Id="rId7" Type="http://schemas.openxmlformats.org/officeDocument/2006/relationships/hyperlink" Target="https://doi.org/10.23919/MEASUREMENT59122.2023.10164612" TargetMode="External"/><Relationship Id="rId2" Type="http://schemas.openxmlformats.org/officeDocument/2006/relationships/hyperlink" Target="http://doi.org/10.2478/msr-2025-001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23919/MEASUREMENT59122.2023.10164326" TargetMode="External"/><Relationship Id="rId5" Type="http://schemas.openxmlformats.org/officeDocument/2006/relationships/hyperlink" Target="https://doi.org/10.23919/MEASUREMENT66999.2025.11078721" TargetMode="External"/><Relationship Id="rId4" Type="http://schemas.openxmlformats.org/officeDocument/2006/relationships/hyperlink" Target="https://doi.org/10.23919/MEASUREMENT66999.2025.11078695" TargetMode="External"/><Relationship Id="rId9" Type="http://schemas.openxmlformats.org/officeDocument/2006/relationships/hyperlink" Target="http://doi.org/10.23919/Measurement52780.2021.944677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84237" y="264219"/>
            <a:ext cx="3726948" cy="109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SLOVAK UNIVERSITY OF TECHNOLOGY IN BRATISLAVA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" y="3238500"/>
            <a:ext cx="18135600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48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DEVELOPMENT OF A METHODOLOGY AND PLATFORM </a:t>
            </a:r>
            <a:br>
              <a:rPr lang="en-US" sz="48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</a:br>
            <a:r>
              <a:rPr lang="en-US" sz="48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FOR THE MEASUREMENT OF LOW-FREQUENCY </a:t>
            </a:r>
            <a:br>
              <a:rPr lang="en-US" sz="48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</a:br>
            <a:r>
              <a:rPr lang="en-US" sz="48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MAGNETIC FIELD BIOLOGICAL EFFECTS</a:t>
            </a:r>
            <a:endParaRPr lang="en-US" sz="48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48200" y="7734300"/>
            <a:ext cx="921827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Author: </a:t>
            </a:r>
            <a:r>
              <a:rPr lang="en-US" sz="2999" b="1" spc="71" dirty="0" err="1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Ing</a:t>
            </a: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. Hoang Vu Viet</a:t>
            </a:r>
          </a:p>
          <a:p>
            <a:pPr algn="ctr">
              <a:lnSpc>
                <a:spcPts val="4199"/>
              </a:lnSpc>
            </a:pPr>
            <a:r>
              <a:rPr lang="en-US" sz="2999" b="1" spc="71" dirty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Supervisor: </a:t>
            </a: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Mgr. Michal </a:t>
            </a:r>
            <a:r>
              <a:rPr lang="en-US" sz="2999" b="1" spc="71" dirty="0" err="1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Teplan</a:t>
            </a:r>
            <a:r>
              <a:rPr lang="en-US" sz="2999" b="1" spc="71" dirty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, PhD.</a:t>
            </a:r>
          </a:p>
          <a:p>
            <a:pPr algn="ctr">
              <a:lnSpc>
                <a:spcPts val="4199"/>
              </a:lnSpc>
            </a:pP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Consultant: </a:t>
            </a:r>
            <a:r>
              <a:rPr lang="en-US" sz="2999" b="1" spc="71" dirty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Mgr. </a:t>
            </a:r>
            <a:r>
              <a:rPr lang="sk-SK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Ľ</a:t>
            </a:r>
            <a:r>
              <a:rPr lang="en-US" sz="2999" b="1" spc="71" dirty="0" err="1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ubomir</a:t>
            </a: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999" b="1" spc="71" dirty="0" err="1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Kremnick</a:t>
            </a:r>
            <a:r>
              <a:rPr lang="sk-SK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ý</a:t>
            </a: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, PhD.</a:t>
            </a:r>
            <a:endParaRPr lang="en-US" sz="2999" b="1" spc="71" dirty="0">
              <a:solidFill>
                <a:srgbClr val="0C1D4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3" name="Picture 12" descr="https://media-exp1.licdn.com/dms/image/C560BAQH5gneztJ8F7A/company-logo_200_200/0/1552226964389?e=1626912000&amp;v=beta&amp;t=ssVyR-SBadwgByce1ArIFQK2wElaFH31H9o4crt6k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905" y="157098"/>
            <a:ext cx="1313895" cy="13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/>
          <p:cNvSpPr txBox="1"/>
          <p:nvPr/>
        </p:nvSpPr>
        <p:spPr>
          <a:xfrm>
            <a:off x="14561052" y="70253"/>
            <a:ext cx="372694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INSTITUTE OF MEASUREMENT SCIENCE OF THE SLOVAK ACADEMY OF SCIENCES</a:t>
            </a:r>
            <a:endParaRPr lang="en-US" sz="2100" b="1" dirty="0">
              <a:solidFill>
                <a:srgbClr val="0C1D4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8991600" y="442148"/>
            <a:ext cx="372694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INSTITUTE OF </a:t>
            </a:r>
            <a:br>
              <a:rPr lang="en-US" sz="2100" b="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</a:br>
            <a:r>
              <a:rPr lang="en-US" sz="2100" b="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ELECTRICAL ENGINEERING</a:t>
            </a:r>
            <a:endParaRPr lang="en-US" sz="2100" b="1" dirty="0">
              <a:solidFill>
                <a:srgbClr val="0C1D4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14318" b="50000"/>
          <a:stretch/>
        </p:blipFill>
        <p:spPr>
          <a:xfrm>
            <a:off x="228600" y="347040"/>
            <a:ext cx="2742400" cy="934017"/>
          </a:xfrm>
          <a:prstGeom prst="rect">
            <a:avLst/>
          </a:prstGeom>
        </p:spPr>
      </p:pic>
      <p:sp>
        <p:nvSpPr>
          <p:cNvPr id="19" name="TextBox 12"/>
          <p:cNvSpPr txBox="1"/>
          <p:nvPr/>
        </p:nvSpPr>
        <p:spPr>
          <a:xfrm>
            <a:off x="6164111" y="2552700"/>
            <a:ext cx="595977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71" dirty="0" smtClean="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Dissertation thesis</a:t>
            </a:r>
            <a:endParaRPr lang="en-US" sz="2999" b="1" spc="71" dirty="0">
              <a:solidFill>
                <a:srgbClr val="0C1D4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565" y="241632"/>
            <a:ext cx="1706435" cy="114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System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for Magnetic Field Generation</a:t>
            </a:r>
          </a:p>
        </p:txBody>
      </p:sp>
      <p:pic>
        <p:nvPicPr>
          <p:cNvPr id="11" name="Picture 10" descr="A diagram of a device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362200" y="1401277"/>
            <a:ext cx="5132466" cy="245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diagram of a device&#10;&#10;AI-generated content may be incorrect.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48800" y="1075902"/>
            <a:ext cx="4641934" cy="27811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76500" y="4189846"/>
            <a:ext cx="1158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 pair experiments, the magnetic field generated inside two cultivation chambers should be identical.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Measured magnetic flux densities generated inside two chambers at 800 Hz (XL = 5.027 Ω)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resulting ratio of two magnetic flux densities is close to 1.01, the difference is below 2 %.</a:t>
            </a:r>
            <a:endParaRPr lang="sk-SK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405435"/>
            <a:ext cx="7014890" cy="40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152161" y="80554"/>
            <a:ext cx="5674927" cy="6224369"/>
            <a:chOff x="5292291" y="1048721"/>
            <a:chExt cx="4005776" cy="4393612"/>
          </a:xfrm>
        </p:grpSpPr>
        <p:pic>
          <p:nvPicPr>
            <p:cNvPr id="10" name="Picture 9"/>
            <p:cNvPicPr/>
            <p:nvPr/>
          </p:nvPicPr>
          <p:blipFill rotWithShape="1">
            <a:blip r:embed="rId2"/>
            <a:srcRect l="44839" t="738" r="2" b="4653"/>
            <a:stretch/>
          </p:blipFill>
          <p:spPr bwMode="auto">
            <a:xfrm>
              <a:off x="5608249" y="1251333"/>
              <a:ext cx="3689818" cy="4191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292291" y="1048721"/>
              <a:ext cx="771490" cy="156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356" y="595539"/>
            <a:ext cx="5298068" cy="5962173"/>
            <a:chOff x="914400" y="1181100"/>
            <a:chExt cx="3724180" cy="4191000"/>
          </a:xfrm>
        </p:grpSpPr>
        <p:pic>
          <p:nvPicPr>
            <p:cNvPr id="7" name="Picture 6"/>
            <p:cNvPicPr/>
            <p:nvPr/>
          </p:nvPicPr>
          <p:blipFill rotWithShape="1">
            <a:blip r:embed="rId2"/>
            <a:srcRect t="738" r="48740" b="4653"/>
            <a:stretch/>
          </p:blipFill>
          <p:spPr bwMode="auto">
            <a:xfrm>
              <a:off x="914400" y="1181100"/>
              <a:ext cx="3428999" cy="4191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886200" y="2743200"/>
              <a:ext cx="75238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Homogeneity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of Magnetic Field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05503"/>
              </p:ext>
            </p:extLst>
          </p:nvPr>
        </p:nvGraphicFramePr>
        <p:xfrm>
          <a:off x="6116842" y="6595351"/>
          <a:ext cx="42672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Frequency [Hz]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RSD [%]</a:t>
                      </a:r>
                      <a:endParaRPr lang="sk-S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2.23</a:t>
                      </a:r>
                      <a:endParaRPr lang="sk-S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1.64</a:t>
                      </a:r>
                      <a:endParaRPr lang="sk-S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2.57</a:t>
                      </a:r>
                      <a:endParaRPr lang="sk-SK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07287" y="8346810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relatives standard deviation ranging between 1.64% and 2.57% demonstrate that the system provides sufficiently homogeneous conditions</a:t>
            </a:r>
            <a:endParaRPr lang="sk-SK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99011" y="6999038"/>
                <a:ext cx="4369593" cy="708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</a:rPr>
                        <m:t>𝑅𝑆𝐷</m:t>
                      </m:r>
                      <m:r>
                        <a:rPr lang="sk-S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k-S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sk-S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k-SK" i="1">
                                      <a:latin typeface="Cambria Math" panose="02040503050406030204" pitchFamily="18" charset="0"/>
                                    </a:rPr>
                                    <m:t>𝑆𝑡𝑎𝑛𝑑𝑎𝑟𝑑</m:t>
                                  </m:r>
                                  <m:r>
                                    <a:rPr lang="sk-SK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sk-SK" i="1">
                                      <a:latin typeface="Cambria Math" panose="02040503050406030204" pitchFamily="18" charset="0"/>
                                    </a:rPr>
                                    <m:t>𝑑𝑒𝑣𝑖𝑎𝑡𝑖𝑜𝑛</m:t>
                                  </m:r>
                                  <m:r>
                                    <a:rPr lang="sk-SK" i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sk-SK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sk-S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k-SK" i="1"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  <m:r>
                                    <a:rPr lang="sk-SK" i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sk-SK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sk-SK" i="0">
                          <a:latin typeface="Cambria Math" panose="02040503050406030204" pitchFamily="18" charset="0"/>
                        </a:rPr>
                        <m:t>∗100%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1" y="6999038"/>
                <a:ext cx="4369593" cy="7085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190500"/>
            <a:ext cx="5260699" cy="925234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5"/>
          <a:srcRect r="58612"/>
          <a:stretch/>
        </p:blipFill>
        <p:spPr>
          <a:xfrm>
            <a:off x="6628391" y="1597312"/>
            <a:ext cx="3445360" cy="47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Temperature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Regulation in Cultivation Chamber</a:t>
            </a:r>
          </a:p>
        </p:txBody>
      </p:sp>
      <p:pic>
        <p:nvPicPr>
          <p:cNvPr id="10" name="Picture 9" descr="C:\Users\DELL\Downloads\output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/>
          <a:stretch/>
        </p:blipFill>
        <p:spPr bwMode="auto">
          <a:xfrm>
            <a:off x="5624668" y="1186543"/>
            <a:ext cx="6181979" cy="36035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11" y="1186543"/>
            <a:ext cx="2486426" cy="3603516"/>
          </a:xfrm>
          <a:prstGeom prst="rect">
            <a:avLst/>
          </a:prstGeom>
        </p:spPr>
      </p:pic>
      <p:pic>
        <p:nvPicPr>
          <p:cNvPr id="12" name="Picture 11" descr="A close-up of a machine&#10;&#10;AI-generated content may be incorrect."/>
          <p:cNvPicPr/>
          <p:nvPr/>
        </p:nvPicPr>
        <p:blipFill rotWithShape="1">
          <a:blip r:embed="rId4"/>
          <a:srcRect l="51306" t="-1" r="736" b="752"/>
          <a:stretch/>
        </p:blipFill>
        <p:spPr bwMode="auto">
          <a:xfrm>
            <a:off x="228600" y="5305619"/>
            <a:ext cx="3851837" cy="3544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" t="-20" r="-1" b="384"/>
          <a:stretch/>
        </p:blipFill>
        <p:spPr bwMode="auto">
          <a:xfrm>
            <a:off x="4178178" y="5305619"/>
            <a:ext cx="7744946" cy="35488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2192000" y="1638300"/>
            <a:ext cx="6481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u="sng" dirty="0"/>
              <a:t>Previous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on-off temperature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temperature data logger equipped with a K-type thermocouple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Temperature fluctuated min 30.7 °C - max 33.7 °C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Total spread of 3.0 °C and standard deviation of 0.54 °C</a:t>
            </a:r>
            <a:endParaRPr lang="en-GB" sz="2000" dirty="0"/>
          </a:p>
        </p:txBody>
      </p:sp>
      <p:sp>
        <p:nvSpPr>
          <p:cNvPr id="15" name="Rectangle 14"/>
          <p:cNvSpPr/>
          <p:nvPr/>
        </p:nvSpPr>
        <p:spPr>
          <a:xfrm>
            <a:off x="12192000" y="5753100"/>
            <a:ext cx="6248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u="sng" dirty="0"/>
              <a:t>Upgraded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PID temperature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In-situ temperature monitoring using </a:t>
            </a:r>
            <a:r>
              <a:rPr lang="en-GB" sz="2000" dirty="0" err="1"/>
              <a:t>Arduino</a:t>
            </a:r>
            <a:r>
              <a:rPr lang="en-GB" sz="2000" dirty="0"/>
              <a:t> with digital temperature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3D printed stand provided consistent positioning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 temperature variation within ±0.3 °C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Worst-case deviations not exceeding ±0.5 °C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98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The Completed Measurement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Platform</a:t>
            </a:r>
          </a:p>
        </p:txBody>
      </p:sp>
      <p:pic>
        <p:nvPicPr>
          <p:cNvPr id="4" name="Picture 3" descr="https://lh7-rt.googleusercontent.com/docsz/AD_4nXdQqc1AZLrfND2PO75lRG15wOM2odvO39TiI0GlG3H2IHf32TTIu-lguaa3angUBjJR4dYcZzDMchAgyF-Gi6HJcWZpJMZp1WWX7Snx0s1KUJ3vqH0o_TIE7x0-oZEpTlaOklQP0xYxSQwx-aKbtWzZmo8?key=4ERBXhb01fj4VANOFCWMo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52500"/>
            <a:ext cx="1755383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3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572000" y="3848100"/>
            <a:ext cx="8915400" cy="86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72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Experiments</a:t>
            </a:r>
            <a:endParaRPr lang="en-US" sz="72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018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82880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Cell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Concentration Monitoring Based on Impedance Spectroscopy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0862" y="1058400"/>
            <a:ext cx="46076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*</a:t>
            </a:r>
            <a:r>
              <a:rPr lang="en-US" sz="2000" i="1" dirty="0" err="1"/>
              <a:t>Soley</a:t>
            </a:r>
            <a:r>
              <a:rPr lang="en-US" sz="2000" i="1" dirty="0"/>
              <a:t> A. et al.: On-line monitoring of yeast cell growth by impedance spectroscopy, Journal of Biotechnology 118, 398–405, 2005</a:t>
            </a:r>
            <a:endParaRPr lang="sk-SK" sz="2000" i="1" dirty="0"/>
          </a:p>
        </p:txBody>
      </p:sp>
      <p:sp>
        <p:nvSpPr>
          <p:cNvPr id="13" name="TextBox 11">
            <a:extLst>
              <a:ext uri="{FF2B5EF4-FFF2-40B4-BE49-F238E27FC236}">
                <a16:creationId xmlns="" xmlns:a16="http://schemas.microsoft.com/office/drawing/2014/main" xmlns:lc="http://schemas.openxmlformats.org/drawingml/2006/lockedCanvas" id="{B6C447A6-51D1-463D-A044-5FC4A89823D6}"/>
              </a:ext>
            </a:extLst>
          </p:cNvPr>
          <p:cNvSpPr txBox="1"/>
          <p:nvPr/>
        </p:nvSpPr>
        <p:spPr>
          <a:xfrm>
            <a:off x="315624" y="1165419"/>
            <a:ext cx="46126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sz="2000" i="1" dirty="0"/>
              <a:t>*</a:t>
            </a:r>
            <a:r>
              <a:rPr lang="en-US" sz="2000" i="1" dirty="0" err="1"/>
              <a:t>Asami</a:t>
            </a:r>
            <a:r>
              <a:rPr lang="en-US" sz="2000" i="1" dirty="0"/>
              <a:t>, K. and </a:t>
            </a:r>
            <a:r>
              <a:rPr lang="en-US" sz="2000" i="1" dirty="0" err="1"/>
              <a:t>Yonezawa</a:t>
            </a:r>
            <a:r>
              <a:rPr lang="en-US" sz="2000" i="1" dirty="0"/>
              <a:t>, T.: Dielectric analysis of yeast cell growth, </a:t>
            </a:r>
            <a:r>
              <a:rPr lang="en-US" sz="2000" i="1" dirty="0" err="1"/>
              <a:t>Biochimica</a:t>
            </a:r>
            <a:r>
              <a:rPr lang="en-US" sz="2000" i="1" dirty="0"/>
              <a:t> et </a:t>
            </a:r>
            <a:r>
              <a:rPr lang="en-US" sz="2000" i="1" dirty="0" err="1"/>
              <a:t>Biophysica</a:t>
            </a:r>
            <a:r>
              <a:rPr lang="en-US" sz="2000" i="1" dirty="0"/>
              <a:t> Acta 1245: 99-105, 1995.</a:t>
            </a:r>
            <a:endParaRPr lang="sk-SK" sz="2000" i="1" dirty="0"/>
          </a:p>
        </p:txBody>
      </p:sp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D65E3DD-73C3-4CF4-A1F0-47AD638B7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13732796" y="5880098"/>
            <a:ext cx="4081207" cy="33861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7200" y="5597235"/>
            <a:ext cx="3883480" cy="3690983"/>
            <a:chOff x="1447800" y="5448300"/>
            <a:chExt cx="3883480" cy="3690983"/>
          </a:xfrm>
        </p:grpSpPr>
        <p:pic>
          <p:nvPicPr>
            <p:cNvPr id="9" name="Picture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5555BA9F-0690-4127-8B11-B8EEBAADB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5523461"/>
              <a:ext cx="3883480" cy="361582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048000" y="5448300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>
                <a:latin typeface="DM Sans" panose="020B0604020202020204" charset="-1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249400" y="2733910"/>
                <a:ext cx="2495170" cy="535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=100∗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k-SK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)|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k-SK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)|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DM Sans" panose="020B0604020202020204" charset="-18"/>
                  </a:rPr>
                  <a:t>(%)</a:t>
                </a:r>
                <a:endParaRPr lang="sk-SK" dirty="0">
                  <a:latin typeface="DM Sans" panose="020B0604020202020204" charset="-18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0" y="2733910"/>
                <a:ext cx="2495170" cy="535724"/>
              </a:xfrm>
              <a:prstGeom prst="rect">
                <a:avLst/>
              </a:prstGeom>
              <a:blipFill rotWithShape="0">
                <a:blip r:embed="rId4"/>
                <a:stretch>
                  <a:fillRect r="-978" b="-568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3639800" y="3609411"/>
            <a:ext cx="4267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|Z(LF)| - the impedance magnitude at low-frequency (f ≪ fc)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|Z(HF)| - the impedance magnitude at high-frequency (f ≫ fc)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fc  -  central frequency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5624" y="4861360"/>
                <a:ext cx="2656176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sk-S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sk-S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k-S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sk-S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4" y="4861360"/>
                <a:ext cx="2656176" cy="6026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5624" y="3806685"/>
                <a:ext cx="2281587" cy="885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sk-S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k-SK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k-SK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sk-SK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4" y="3806685"/>
                <a:ext cx="2281587" cy="8853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5624" y="3299799"/>
                <a:ext cx="2731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4" y="3299799"/>
                <a:ext cx="27318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786" t="-2174" r="-2679" b="-32609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5624" y="2421360"/>
                <a:ext cx="214295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4" y="2421360"/>
                <a:ext cx="2142959" cy="5695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47462" y="2437398"/>
                <a:ext cx="1880771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62" y="2437398"/>
                <a:ext cx="1880771" cy="5656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1">
            <a:extLst>
              <a:ext uri="{FF2B5EF4-FFF2-40B4-BE49-F238E27FC236}">
                <a16:creationId xmlns="" xmlns:a16="http://schemas.microsoft.com/office/drawing/2014/main" xmlns:lc="http://schemas.openxmlformats.org/drawingml/2006/lockedCanvas" id="{B6C447A6-51D1-463D-A044-5FC4A89823D6}"/>
              </a:ext>
            </a:extLst>
          </p:cNvPr>
          <p:cNvSpPr txBox="1"/>
          <p:nvPr/>
        </p:nvSpPr>
        <p:spPr>
          <a:xfrm>
            <a:off x="7013561" y="1165419"/>
            <a:ext cx="46076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sz="2000" i="1" dirty="0" smtClean="0"/>
              <a:t>*Yardley </a:t>
            </a:r>
            <a:r>
              <a:rPr lang="en-US" sz="2000" i="1" dirty="0"/>
              <a:t>J.E., et al.: On-line, real-time measurements of cellular biomass using dielectric spectroscopy. </a:t>
            </a:r>
            <a:r>
              <a:rPr lang="en-US" sz="2000" i="1" dirty="0" err="1"/>
              <a:t>Biotechnol</a:t>
            </a:r>
            <a:r>
              <a:rPr lang="en-US" sz="2000" i="1" dirty="0"/>
              <a:t> Genet </a:t>
            </a:r>
            <a:r>
              <a:rPr lang="en-US" sz="2000" i="1" dirty="0" err="1"/>
              <a:t>Eng</a:t>
            </a:r>
            <a:r>
              <a:rPr lang="en-US" sz="2000" i="1" dirty="0"/>
              <a:t> Rev. 17:3-35, 2000.</a:t>
            </a:r>
          </a:p>
          <a:p>
            <a:pPr defTabSz="914400"/>
            <a:endParaRPr lang="sk-SK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669017" y="2706150"/>
                <a:ext cx="3304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17" y="2706150"/>
                <a:ext cx="330436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54" t="-2222" b="-3555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669017" y="3625113"/>
                <a:ext cx="2843984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17" y="3625113"/>
                <a:ext cx="2843984" cy="56560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69017" y="4832682"/>
                <a:ext cx="2999924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sk-S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sk-S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sk-S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sk-S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17" y="4832682"/>
                <a:ext cx="2999924" cy="60260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9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4002" t="4340" r="6806" b="4791"/>
          <a:stretch/>
        </p:blipFill>
        <p:spPr bwMode="auto">
          <a:xfrm>
            <a:off x="36945" y="2095500"/>
            <a:ext cx="830493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86800" y="3943915"/>
            <a:ext cx="8763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Mechanical vibrations from the stirrer significantly affect impedance </a:t>
            </a:r>
            <a:r>
              <a:rPr lang="en-US" sz="2000" dirty="0" smtClean="0"/>
              <a:t>readings: increasing </a:t>
            </a:r>
            <a:r>
              <a:rPr lang="en-US" sz="2000" dirty="0"/>
              <a:t>both average impedance and noise levels with rising RPM </a:t>
            </a:r>
            <a:r>
              <a:rPr lang="en-US" sz="2000" dirty="0" smtClean="0"/>
              <a:t>(+1.43</a:t>
            </a:r>
            <a:r>
              <a:rPr lang="en-US" sz="2000" dirty="0"/>
              <a:t>% increase at 600 rpm</a:t>
            </a:r>
            <a:r>
              <a:rPr lang="en-US" sz="2000" dirty="0" smtClean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Optimal </a:t>
            </a:r>
            <a:r>
              <a:rPr lang="en-US" sz="2000" dirty="0"/>
              <a:t>compromise at 200 </a:t>
            </a:r>
            <a:r>
              <a:rPr lang="en-US" sz="2000" dirty="0" smtClean="0"/>
              <a:t>rpm ensuring </a:t>
            </a:r>
            <a:r>
              <a:rPr lang="en-US" sz="2000" dirty="0"/>
              <a:t>effective sample mixing while minimizing measurement noise, enhancing the stability of real-time impedance monitoring.</a:t>
            </a:r>
            <a:endParaRPr lang="sk-SK" sz="2000" dirty="0"/>
          </a:p>
        </p:txBody>
      </p:sp>
      <p:sp>
        <p:nvSpPr>
          <p:cNvPr id="9" name="TextBox 5"/>
          <p:cNvSpPr txBox="1"/>
          <p:nvPr/>
        </p:nvSpPr>
        <p:spPr>
          <a:xfrm>
            <a:off x="0" y="0"/>
            <a:ext cx="182880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Interference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of Mechanical Vibration with Impedance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4570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372600" y="2019300"/>
            <a:ext cx="8416890" cy="28194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t="5273" b="3092"/>
          <a:stretch/>
        </p:blipFill>
        <p:spPr bwMode="auto">
          <a:xfrm>
            <a:off x="381000" y="5809372"/>
            <a:ext cx="8315216" cy="3573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/>
          <a:srcRect l="1856" t="3728" r="3976" b="2219"/>
          <a:stretch/>
        </p:blipFill>
        <p:spPr bwMode="auto">
          <a:xfrm>
            <a:off x="610969" y="1390818"/>
            <a:ext cx="7012885" cy="3776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0" y="0"/>
            <a:ext cx="182880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Improvement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of the Measurement Conditions Using Bioreactor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969" y="983641"/>
            <a:ext cx="94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Before:</a:t>
            </a:r>
            <a:endParaRPr lang="sk-SK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19243" y="5440040"/>
            <a:ext cx="7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After:</a:t>
            </a:r>
            <a:endParaRPr lang="sk-SK" sz="2000" dirty="0"/>
          </a:p>
        </p:txBody>
      </p:sp>
      <p:sp>
        <p:nvSpPr>
          <p:cNvPr id="11" name="Rectangle 10"/>
          <p:cNvSpPr/>
          <p:nvPr/>
        </p:nvSpPr>
        <p:spPr>
          <a:xfrm>
            <a:off x="9372600" y="6109141"/>
            <a:ext cx="868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 sealed bioreactor system was developed to eliminate </a:t>
            </a:r>
            <a:r>
              <a:rPr lang="en-US" sz="2000" dirty="0" smtClean="0"/>
              <a:t>evaporation </a:t>
            </a:r>
            <a:r>
              <a:rPr lang="en-US" sz="2000" dirty="0"/>
              <a:t>artifacts and reduce contamination risks, enabling stable long-term impedance measurements</a:t>
            </a:r>
            <a:r>
              <a:rPr lang="en-US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improvement significantly enhanced measurement accuracy, precision, and </a:t>
            </a:r>
            <a:r>
              <a:rPr lang="en-US" sz="2000" dirty="0" smtClean="0"/>
              <a:t>reproducibility ensuring </a:t>
            </a:r>
            <a:r>
              <a:rPr lang="en-US" sz="2000" dirty="0"/>
              <a:t>that observed changes are due to biological effects rather than environmental variability.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25821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782" t="10906" r="2147" b="3547"/>
          <a:stretch>
            <a:fillRect/>
          </a:stretch>
        </p:blipFill>
        <p:spPr bwMode="auto">
          <a:xfrm>
            <a:off x="228600" y="1366183"/>
            <a:ext cx="4694462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525" t="557" b="557"/>
          <a:stretch>
            <a:fillRect/>
          </a:stretch>
        </p:blipFill>
        <p:spPr bwMode="auto">
          <a:xfrm>
            <a:off x="4618" y="5564907"/>
            <a:ext cx="12400780" cy="3321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0" y="0"/>
            <a:ext cx="182880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Challenges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 Impedance-Based Real-Time Concentration Monitoring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562600" y="1943100"/>
            <a:ext cx="9144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calibration curve was constructed using 14 samples with known cell concentrations (100% to 0%), measuring permittivity at 1.31 MHz based on the </a:t>
            </a:r>
            <a:r>
              <a:rPr lang="en-US" sz="2000" dirty="0" err="1"/>
              <a:t>Asami</a:t>
            </a:r>
            <a:r>
              <a:rPr lang="en-US" sz="2000" dirty="0"/>
              <a:t> &amp; </a:t>
            </a:r>
            <a:r>
              <a:rPr lang="en-US" sz="2000" dirty="0" err="1"/>
              <a:t>Yonezawa</a:t>
            </a:r>
            <a:r>
              <a:rPr lang="en-US" sz="2000" dirty="0"/>
              <a:t> </a:t>
            </a:r>
            <a:r>
              <a:rPr lang="en-US" sz="2000" dirty="0" smtClean="0"/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While </a:t>
            </a:r>
            <a:r>
              <a:rPr lang="en-US" sz="2000" dirty="0"/>
              <a:t>permittivity generally increased with concentration, values below 20% showed large fluctuations, and some exceeded readings at 60%, indicating unreliable calibration at low </a:t>
            </a:r>
            <a:r>
              <a:rPr lang="en-US" sz="2000" dirty="0" smtClean="0"/>
              <a:t>concentrations</a:t>
            </a:r>
            <a:endParaRPr lang="sk-SK" sz="2000" dirty="0"/>
          </a:p>
        </p:txBody>
      </p:sp>
      <p:sp>
        <p:nvSpPr>
          <p:cNvPr id="6" name="Rectangle 5"/>
          <p:cNvSpPr/>
          <p:nvPr/>
        </p:nvSpPr>
        <p:spPr>
          <a:xfrm>
            <a:off x="12405398" y="5564907"/>
            <a:ext cx="5791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Permittivity </a:t>
            </a:r>
            <a:r>
              <a:rPr lang="en-US" sz="2000" dirty="0"/>
              <a:t>was measured using five different electrode types during stepwise yeast cell additions into YPD, covering diverse probe geometries, wiring setups, and </a:t>
            </a:r>
            <a:r>
              <a:rPr lang="en-US" sz="2000" dirty="0" smtClean="0"/>
              <a:t>materials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Despite </a:t>
            </a:r>
            <a:r>
              <a:rPr lang="en-US" sz="2000" dirty="0"/>
              <a:t>variations in permittivity scales, none of the probes showed a clear trend correlating with increasing cell concentration, confirming the limitation lies in the measurement principle, not electrode </a:t>
            </a:r>
            <a:r>
              <a:rPr lang="en-US" sz="2000" dirty="0" smtClean="0"/>
              <a:t>design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40493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919949"/>
            <a:ext cx="7477677" cy="55845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0"/>
            <a:ext cx="16535400" cy="159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Static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Cultivation with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/>
            </a:r>
            <a:b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</a:b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Turbidimetry-Based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Concentration Measurement</a:t>
            </a:r>
          </a:p>
        </p:txBody>
      </p:sp>
      <p:pic>
        <p:nvPicPr>
          <p:cNvPr id="3" name="Picture 2" descr="A group of glass jars with brown liquid&#10;&#10;Description automatically generated">
            <a:extLst>
              <a:ext uri="{FF2B5EF4-FFF2-40B4-BE49-F238E27FC236}">
                <a16:creationId xmlns:lc="http://schemas.openxmlformats.org/drawingml/2006/lockedCanvas" xmlns:a16="http://schemas.microsoft.com/office/drawing/2014/main" xmlns:w16se="http://schemas.microsoft.com/office/word/2015/wordml/symex" xmlns:w16sdtfl="http://schemas.microsoft.com/office/word/2024/wordml/sdtformatlock" xmlns:w16sdtdh="http://schemas.microsoft.com/office/word/2020/wordml/sdtdatahash" xmlns:w16du="http://schemas.microsoft.com/office/word/2023/wordml/word16du" xmlns:w16="http://schemas.microsoft.com/office/word/2018/wordml" xmlns:w16cid="http://schemas.microsoft.com/office/word/2016/wordml/cid" xmlns:w16cex="http://schemas.microsoft.com/office/word/2018/wordml/cex" xmlns:w="http://schemas.openxmlformats.org/wordprocessingml/2006/main" xmlns:w10="urn:schemas-microsoft-com:office:word" xmlns:v="urn:schemas-microsoft-com:vml" xmlns:oel="http://schemas.microsoft.com/office/2019/extlst" xmlns:o="urn:schemas-microsoft-com:office:office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08F65E77-50B6-09A0-19B4-B9FA2A5D4442}"/>
              </a:ext>
            </a:extLst>
          </p:cNvPr>
          <p:cNvPicPr/>
          <p:nvPr/>
        </p:nvPicPr>
        <p:blipFill rotWithShape="1">
          <a:blip r:embed="rId3"/>
          <a:srcRect l="21333" r="12000"/>
          <a:stretch/>
        </p:blipFill>
        <p:spPr>
          <a:xfrm rot="5400000">
            <a:off x="1390249" y="2206100"/>
            <a:ext cx="3680752" cy="3108451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0567" y="5783135"/>
            <a:ext cx="6324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MS Mincho"/>
                <a:cs typeface="Times New Roman" panose="02020603050405020304" pitchFamily="18" charset="0"/>
              </a:rPr>
              <a:t>Minimalistic configuration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: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no stirring </a:t>
            </a:r>
            <a:endParaRPr lang="en-US" sz="2000" dirty="0">
              <a:latin typeface="+mn-lt"/>
              <a:ea typeface="MS Mincho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no impedance probe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sk-SK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A total of 12 vials:</a:t>
            </a:r>
            <a:r>
              <a:rPr lang="en-US" sz="2000" dirty="0" smtClean="0">
                <a:latin typeface="+mn-lt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5 test samples exposed to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 LF MF</a:t>
            </a:r>
            <a:endParaRPr lang="en-US" sz="2000" dirty="0" smtClean="0"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5 control samples not exposed to LF MF</a:t>
            </a:r>
            <a:endParaRPr kumimoji="0" lang="sk-SK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S Mincho"/>
                <a:cs typeface="Times New Roman" panose="02020603050405020304" pitchFamily="18" charset="0"/>
              </a:rPr>
              <a:t>2 dilution control vials were prepared with a 10× dilution to serve as a reference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MS Mincho"/>
              <a:cs typeface="Times New Roman" panose="02020603050405020304" pitchFamily="18" charset="0"/>
            </a:endParaRPr>
          </a:p>
          <a:p>
            <a:pPr lvl="0"/>
            <a:r>
              <a:rPr lang="en-US" sz="2000" dirty="0">
                <a:latin typeface="+mn-lt"/>
                <a:cs typeface="Times New Roman" panose="02020603050405020304" pitchFamily="18" charset="0"/>
              </a:rPr>
              <a:t>Improved sterility control, achieved by using sealed vials and avoiding unnecessary instrumentation</a:t>
            </a:r>
            <a:r>
              <a:rPr lang="en-US" sz="2000" dirty="0" smtClean="0">
                <a:latin typeface="+mn-lt"/>
                <a:cs typeface="Times New Roman" panose="02020603050405020304" pitchFamily="18" charset="0"/>
              </a:rPr>
              <a:t>.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525000" y="7675959"/>
            <a:ext cx="93726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dilution series of yeast culture in YPD medium was </a:t>
            </a: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prepared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each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dilution was measured both by a turbidimeter </a:t>
            </a: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and </a:t>
            </a:r>
            <a:r>
              <a:rPr lang="en-US" sz="2000" dirty="0" err="1" smtClean="0">
                <a:latin typeface="+mn-lt"/>
                <a:ea typeface="MS Mincho"/>
                <a:cs typeface="Times New Roman" panose="02020603050405020304" pitchFamily="18" charset="0"/>
              </a:rPr>
              <a:t>hemocytometer</a:t>
            </a: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resulting dataset </a:t>
            </a: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showed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a strong linear relationship between turbidity and cell concentration </a:t>
            </a: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with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a coefficient of determination of 0.9913 </a:t>
            </a:r>
            <a:endParaRPr lang="en-US" sz="2000" dirty="0" smtClean="0">
              <a:latin typeface="+mn-lt"/>
              <a:ea typeface="MS Mincho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MS Mincho"/>
                <a:cs typeface="Times New Roman" panose="02020603050405020304" pitchFamily="18" charset="0"/>
              </a:rPr>
              <a:t>Indicating </a:t>
            </a:r>
            <a:r>
              <a:rPr lang="en-US" sz="2000" dirty="0">
                <a:latin typeface="+mn-lt"/>
                <a:ea typeface="MS Mincho"/>
                <a:cs typeface="Times New Roman" panose="02020603050405020304" pitchFamily="18" charset="0"/>
              </a:rPr>
              <a:t>an excellent fit and high predictive accuracy of the model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2514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Content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800" y="1943100"/>
            <a:ext cx="13964336" cy="5601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600" dirty="0" smtClean="0">
                <a:ea typeface="MS Mincho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600" dirty="0" smtClean="0"/>
              <a:t>Previous Researches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600" dirty="0" smtClean="0"/>
              <a:t>Measurement Platform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Cell </a:t>
            </a:r>
            <a:r>
              <a:rPr lang="en-US" sz="3600" dirty="0"/>
              <a:t>Concentration Monitoring Based on Impedance </a:t>
            </a:r>
            <a:r>
              <a:rPr lang="en-US" sz="3600" dirty="0" smtClean="0"/>
              <a:t>Spectroscopy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Static Cultivation with </a:t>
            </a:r>
            <a:r>
              <a:rPr lang="en-US" sz="3600" dirty="0" err="1" smtClean="0"/>
              <a:t>Turbidimetry</a:t>
            </a:r>
            <a:r>
              <a:rPr lang="en-US" sz="3600" dirty="0"/>
              <a:t> </a:t>
            </a:r>
            <a:r>
              <a:rPr lang="en-US" sz="3600" dirty="0" smtClean="0"/>
              <a:t>Based </a:t>
            </a:r>
            <a:r>
              <a:rPr lang="en-US" sz="3600" dirty="0"/>
              <a:t>Concentration Measurement </a:t>
            </a:r>
            <a:endParaRPr lang="en-US" sz="36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Effect </a:t>
            </a:r>
            <a:r>
              <a:rPr lang="en-US" sz="3600" dirty="0"/>
              <a:t>of </a:t>
            </a:r>
            <a:r>
              <a:rPr lang="en-US" sz="3600" dirty="0" smtClean="0"/>
              <a:t>50</a:t>
            </a:r>
            <a:r>
              <a:rPr lang="sk-SK" sz="3600" dirty="0" smtClean="0"/>
              <a:t> </a:t>
            </a:r>
            <a:r>
              <a:rPr lang="en-US" sz="3600" dirty="0" smtClean="0"/>
              <a:t>Hz Magnetic </a:t>
            </a:r>
            <a:r>
              <a:rPr lang="en-US" sz="3600" dirty="0"/>
              <a:t>Field on Saccharomyces </a:t>
            </a:r>
            <a:r>
              <a:rPr lang="en-US" sz="3600" dirty="0" err="1" smtClean="0"/>
              <a:t>Cerevisiae</a:t>
            </a:r>
            <a:endParaRPr lang="sk-SK" sz="36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Pulsed Electric Field Effect on Yeast Cells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 </a:t>
            </a:r>
            <a:r>
              <a:rPr lang="en-US" sz="3600" dirty="0"/>
              <a:t>Conclusions and Main Contributions</a:t>
            </a:r>
            <a:endParaRPr lang="en-GB" sz="3600" dirty="0" smtClean="0"/>
          </a:p>
        </p:txBody>
      </p:sp>
    </p:spTree>
    <p:extLst>
      <p:ext uri="{BB962C8B-B14F-4D97-AF65-F5344CB8AC3E}">
        <p14:creationId xmlns:p14="http://schemas.microsoft.com/office/powerpoint/2010/main" val="27368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Optimization for Starting Microbial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Concentration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6" name="Picture 5" descr="A graph with a line and dots&#10;&#10;AI-generated content may be incorrec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5" r="7709"/>
          <a:stretch>
            <a:fillRect/>
          </a:stretch>
        </p:blipFill>
        <p:spPr bwMode="auto">
          <a:xfrm>
            <a:off x="381000" y="1714500"/>
            <a:ext cx="8789007" cy="6285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3503" y="887730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DM Sans" panose="020B0604020202020204" charset="-18"/>
              </a:rPr>
              <a:t>Vu Viet H., </a:t>
            </a:r>
            <a:r>
              <a:rPr lang="en-US" sz="1400" dirty="0" err="1">
                <a:latin typeface="DM Sans" panose="020B0604020202020204" charset="-18"/>
              </a:rPr>
              <a:t>Kremnicky</a:t>
            </a:r>
            <a:r>
              <a:rPr lang="en-US" sz="1400" dirty="0">
                <a:latin typeface="DM Sans" panose="020B0604020202020204" charset="-18"/>
              </a:rPr>
              <a:t> L., </a:t>
            </a:r>
            <a:r>
              <a:rPr lang="en-US" sz="1400" dirty="0" err="1">
                <a:latin typeface="DM Sans" panose="020B0604020202020204" charset="-18"/>
              </a:rPr>
              <a:t>Bereta</a:t>
            </a:r>
            <a:r>
              <a:rPr lang="en-US" sz="1400" dirty="0">
                <a:latin typeface="DM Sans" panose="020B0604020202020204" charset="-18"/>
              </a:rPr>
              <a:t> M., </a:t>
            </a:r>
            <a:r>
              <a:rPr lang="en-US" sz="1400" dirty="0" err="1">
                <a:latin typeface="DM Sans" panose="020B0604020202020204" charset="-18"/>
              </a:rPr>
              <a:t>Teplan</a:t>
            </a:r>
            <a:r>
              <a:rPr lang="en-US" sz="1400" dirty="0">
                <a:latin typeface="DM Sans" panose="020B0604020202020204" charset="-18"/>
              </a:rPr>
              <a:t> M. (2025). Experimental Platform for Investigation of Low-Frequency Magnetic Field Effects on Cells. Measurement Science Review, 25 (2), 83-92</a:t>
            </a:r>
            <a:endParaRPr lang="sk-SK" sz="1400" dirty="0"/>
          </a:p>
        </p:txBody>
      </p:sp>
      <p:sp>
        <p:nvSpPr>
          <p:cNvPr id="7" name="Rectangle 6"/>
          <p:cNvSpPr/>
          <p:nvPr/>
        </p:nvSpPr>
        <p:spPr>
          <a:xfrm>
            <a:off x="9379830" y="1866900"/>
            <a:ext cx="863569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Biomass growth was assessed after 20 hours of stationary cultivation at 35 °C using various dilutions of </a:t>
            </a:r>
            <a:r>
              <a:rPr lang="en-US" sz="2000" i="1" dirty="0"/>
              <a:t>S. </a:t>
            </a:r>
            <a:r>
              <a:rPr lang="en-US" sz="2000" i="1" dirty="0" err="1"/>
              <a:t>cerevisiae</a:t>
            </a:r>
            <a:r>
              <a:rPr lang="en-US" sz="2000" i="1" dirty="0"/>
              <a:t> </a:t>
            </a:r>
            <a:r>
              <a:rPr lang="en-US" sz="2000" dirty="0"/>
              <a:t>pre-culture, with turbidity used as the measurement </a:t>
            </a:r>
            <a:r>
              <a:rPr lang="en-US" sz="2000" dirty="0" smtClean="0"/>
              <a:t>method</a:t>
            </a:r>
          </a:p>
          <a:p>
            <a:pPr algn="just"/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Initial </a:t>
            </a:r>
            <a:r>
              <a:rPr lang="en-US" sz="2000" dirty="0"/>
              <a:t>inoculum (5.5x10</a:t>
            </a:r>
            <a:r>
              <a:rPr lang="en-US" sz="2000" baseline="30000" dirty="0"/>
              <a:t>7</a:t>
            </a:r>
            <a:r>
              <a:rPr lang="en-US" sz="2000" dirty="0"/>
              <a:t> cells/ml</a:t>
            </a:r>
            <a:r>
              <a:rPr lang="en-US" sz="2000" dirty="0" smtClean="0"/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Dilutions </a:t>
            </a:r>
            <a:r>
              <a:rPr lang="en-US" sz="2000" dirty="0"/>
              <a:t>ranged from 1:10 to 1:10⁷, revealing that growth dropped sharply beyond a 1:3.2×10⁴ dilution, with minimal growth (2.2%) at 1:10</a:t>
            </a:r>
            <a:r>
              <a:rPr lang="en-US" sz="2000" dirty="0" smtClean="0"/>
              <a:t>⁷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optimal dilution for target biomass growth (20–60%) was found to be approximately 1.8×10⁵-fold, corresponding to ~306 </a:t>
            </a:r>
            <a:r>
              <a:rPr lang="en-US" sz="2000" dirty="0" smtClean="0"/>
              <a:t>cells/ml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7820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159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Optimization for Experiment Duration</a:t>
            </a:r>
          </a:p>
          <a:p>
            <a:pPr>
              <a:lnSpc>
                <a:spcPts val="6565"/>
              </a:lnSpc>
            </a:pP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4374"/>
            <a:ext cx="7597701" cy="252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oup of graphs showing different differences&#10;&#10;AI-generated content may be incorrect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79"/>
          <a:stretch>
            <a:fillRect/>
          </a:stretch>
        </p:blipFill>
        <p:spPr bwMode="auto">
          <a:xfrm>
            <a:off x="152400" y="3878649"/>
            <a:ext cx="7597701" cy="2376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group of graphs showing different differences&#10;&#10;AI-generated content may be incorrect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4" t="50672"/>
          <a:stretch/>
        </p:blipFill>
        <p:spPr bwMode="auto">
          <a:xfrm>
            <a:off x="3888904" y="6458644"/>
            <a:ext cx="3969493" cy="2376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8458200" y="2765154"/>
            <a:ext cx="9144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Experiment setup: Growth curves were created by monitoring biomass in 84 vials with synchronized cultivation in two temperature-controlled chambers; yeast concentration was measured at 14 time points from 12 to 37 </a:t>
            </a:r>
            <a:r>
              <a:rPr lang="en-US" sz="2000" dirty="0" smtClean="0"/>
              <a:t>hours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Simulation</a:t>
            </a:r>
            <a:r>
              <a:rPr lang="en-US" sz="2000" dirty="0"/>
              <a:t>: A modeled magnetic field (MF) effect was simulated by shifting the growth curve in time (±2 hours), allowing prediction of the best time to observe differences between control and MF-exposed </a:t>
            </a:r>
            <a:r>
              <a:rPr lang="en-US" sz="2000" dirty="0" smtClean="0"/>
              <a:t>samples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Selection </a:t>
            </a:r>
            <a:r>
              <a:rPr lang="en-US" sz="2000" dirty="0"/>
              <a:t>criteria: The goal was to choose a time point with both high absolute difference between growth curves and reliable turbidity/manual count </a:t>
            </a:r>
            <a:r>
              <a:rPr lang="en-US" sz="2000" dirty="0" smtClean="0"/>
              <a:t>precision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Result</a:t>
            </a:r>
            <a:r>
              <a:rPr lang="en-US" sz="2000" dirty="0"/>
              <a:t>: The 18th hour was selected as optimal, corresponding to ~33% of maximum biomass (~1.82×10⁷ cells/ml), balancing detectability and measurement </a:t>
            </a:r>
            <a:r>
              <a:rPr lang="en-US" sz="2000" dirty="0" smtClean="0"/>
              <a:t>reliability</a:t>
            </a:r>
            <a:endParaRPr lang="sk-SK" sz="2000" dirty="0"/>
          </a:p>
        </p:txBody>
      </p:sp>
      <p:pic>
        <p:nvPicPr>
          <p:cNvPr id="11" name="Picture 10" descr="A group of graphs showing different differences&#10;&#10;AI-generated content may be incorrect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0" t="-1581" r="-294" b="52260"/>
          <a:stretch/>
        </p:blipFill>
        <p:spPr bwMode="auto">
          <a:xfrm>
            <a:off x="155104" y="6281761"/>
            <a:ext cx="3733800" cy="2376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group of graphs showing different differences&#10;&#10;AI-generated content may be incorrect.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2" r="49853"/>
          <a:stretch/>
        </p:blipFill>
        <p:spPr bwMode="auto">
          <a:xfrm>
            <a:off x="4057106" y="3892959"/>
            <a:ext cx="3810000" cy="23768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container of silver objects&#10;&#10;Description automatically generated with medium confidence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w16se="http://schemas.microsoft.com/office/word/2015/wordml/symex" xmlns:w16sdtfl="http://schemas.microsoft.com/office/word/2024/wordml/sdtformatlock" xmlns:w16sdtdh="http://schemas.microsoft.com/office/word/2020/wordml/sdtdatahash" xmlns:w16du="http://schemas.microsoft.com/office/word/2023/wordml/word16du" xmlns:w16="http://schemas.microsoft.com/office/word/2018/wordml" xmlns:w16cid="http://schemas.microsoft.com/office/word/2016/wordml/cid" xmlns:w16cex="http://schemas.microsoft.com/office/word/2018/wordml/cex" xmlns:w="http://schemas.openxmlformats.org/wordprocessingml/2006/main" xmlns:w10="urn:schemas-microsoft-com:office:word" xmlns:v="urn:schemas-microsoft-com:vml" xmlns:oel="http://schemas.microsoft.com/office/2019/extlst" xmlns:o="urn:schemas-microsoft-com:office:office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lc="http://schemas.openxmlformats.org/drawingml/2006/lockedCanvas" id="{38F8A7EC-A56D-5C99-1718-CD6AA251EE07}"/>
              </a:ext>
            </a:extLst>
          </p:cNvPr>
          <p:cNvPicPr/>
          <p:nvPr/>
        </p:nvPicPr>
        <p:blipFill rotWithShape="1">
          <a:blip r:embed="rId4"/>
          <a:srcRect l="5242" t="5210" r="2915" b="12060"/>
          <a:stretch/>
        </p:blipFill>
        <p:spPr>
          <a:xfrm>
            <a:off x="296372" y="3892959"/>
            <a:ext cx="7453729" cy="37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Verifying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Pair Experimental Design</a:t>
            </a:r>
          </a:p>
        </p:txBody>
      </p:sp>
      <p:pic>
        <p:nvPicPr>
          <p:cNvPr id="11" name="Picture 10" descr="C:\Users\DELL\Downloads\control boxplots 0_3 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872184"/>
            <a:ext cx="548277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" y="5905500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smtClean="0"/>
              <a:t>pair </a:t>
            </a:r>
            <a:r>
              <a:rPr lang="en-US" sz="2000" dirty="0"/>
              <a:t>experiment was conducted over 18 </a:t>
            </a:r>
            <a:r>
              <a:rPr lang="en-US" sz="2000" dirty="0" smtClean="0"/>
              <a:t>hours, with </a:t>
            </a:r>
            <a:r>
              <a:rPr lang="en-US" sz="2000" dirty="0"/>
              <a:t>five test sample vials placed in each chamber and operated under two modes: 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both </a:t>
            </a:r>
            <a:r>
              <a:rPr lang="en-US" sz="2000" dirty="0"/>
              <a:t>chambers under control conditions without </a:t>
            </a:r>
            <a:r>
              <a:rPr lang="en-US" sz="2000" dirty="0" smtClean="0"/>
              <a:t>MF (N=5)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both </a:t>
            </a:r>
            <a:r>
              <a:rPr lang="en-US" sz="2000" dirty="0"/>
              <a:t>chambers exposed to a </a:t>
            </a:r>
            <a:r>
              <a:rPr lang="en-US" sz="2000" b="1" dirty="0"/>
              <a:t>50 Hz MF of 3.5 </a:t>
            </a:r>
            <a:r>
              <a:rPr lang="en-US" sz="2000" b="1" dirty="0" err="1" smtClean="0"/>
              <a:t>mT</a:t>
            </a:r>
            <a:r>
              <a:rPr lang="en-US" sz="2000" b="1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driven </a:t>
            </a:r>
            <a:r>
              <a:rPr lang="en-US" sz="2000" dirty="0"/>
              <a:t>by an electrical current of 4.5 </a:t>
            </a:r>
            <a:r>
              <a:rPr lang="en-US" sz="2000" dirty="0" smtClean="0"/>
              <a:t>A </a:t>
            </a:r>
            <a:r>
              <a:rPr lang="en-US" sz="2000" dirty="0"/>
              <a:t>(N=5</a:t>
            </a:r>
            <a:r>
              <a:rPr lang="en-US" sz="2000" dirty="0" smtClean="0"/>
              <a:t>).</a:t>
            </a:r>
          </a:p>
          <a:p>
            <a:endParaRPr lang="en-US" sz="2000" dirty="0" smtClean="0"/>
          </a:p>
          <a:p>
            <a:r>
              <a:rPr lang="en-US" sz="2000" dirty="0" smtClean="0"/>
              <a:t>Throughout </a:t>
            </a:r>
            <a:r>
              <a:rPr lang="en-US" sz="2000" dirty="0"/>
              <a:t>the experiment, </a:t>
            </a:r>
            <a:r>
              <a:rPr lang="en-US" sz="2000" dirty="0" smtClean="0"/>
              <a:t>the </a:t>
            </a:r>
            <a:r>
              <a:rPr lang="en-US" sz="2000" dirty="0"/>
              <a:t>temperature in both cultivation chambers was maintained at 35 °C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915400" y="1714500"/>
            <a:ext cx="93726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ea typeface="MS Mincho"/>
              </a:rPr>
              <a:t>In </a:t>
            </a:r>
            <a:r>
              <a:rPr lang="en-US" sz="2000" dirty="0">
                <a:ea typeface="MS Mincho"/>
              </a:rPr>
              <a:t>all three </a:t>
            </a:r>
            <a:r>
              <a:rPr lang="en-US" sz="2000" dirty="0" smtClean="0">
                <a:ea typeface="MS Mincho"/>
              </a:rPr>
              <a:t>cases</a:t>
            </a:r>
            <a:r>
              <a:rPr lang="en-US" sz="2000" dirty="0">
                <a:ea typeface="MS Mincho"/>
              </a:rPr>
              <a:t>:</a:t>
            </a:r>
            <a:endParaRPr lang="en-US" sz="2000" dirty="0" smtClean="0">
              <a:ea typeface="MS Mincho"/>
            </a:endParaRP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MS Mincho"/>
              </a:rPr>
              <a:t>the </a:t>
            </a:r>
            <a:r>
              <a:rPr lang="en-US" sz="2000" dirty="0">
                <a:ea typeface="MS Mincho"/>
              </a:rPr>
              <a:t>mean difference in cell growth between the two chambers remained below 1</a:t>
            </a:r>
            <a:r>
              <a:rPr lang="en-US" sz="2000" dirty="0" smtClean="0">
                <a:ea typeface="MS Mincho"/>
              </a:rPr>
              <a:t>%.</a:t>
            </a: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MS Mincho"/>
              </a:rPr>
              <a:t>Statistical </a:t>
            </a:r>
            <a:r>
              <a:rPr lang="en-US" sz="2000" dirty="0">
                <a:ea typeface="MS Mincho"/>
              </a:rPr>
              <a:t>analysis using a one-sample t-test did not reject the hypothesis that the mean values of these sets were equal to zero </a:t>
            </a:r>
            <a:r>
              <a:rPr lang="en-US" sz="2000" dirty="0" smtClean="0">
                <a:ea typeface="MS Mincho"/>
              </a:rPr>
              <a:t>(</a:t>
            </a:r>
            <a:r>
              <a:rPr lang="en-US" sz="2000" dirty="0">
                <a:ea typeface="MS Mincho"/>
              </a:rPr>
              <a:t>p-values = 0.56, 0.78, and </a:t>
            </a:r>
            <a:r>
              <a:rPr lang="en-US" sz="2000" dirty="0" smtClean="0">
                <a:ea typeface="MS Mincho"/>
              </a:rPr>
              <a:t>0.52).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MS Mincho"/>
              </a:rPr>
              <a:t>These </a:t>
            </a:r>
            <a:r>
              <a:rPr lang="en-US" sz="2000" dirty="0">
                <a:ea typeface="MS Mincho"/>
              </a:rPr>
              <a:t>findings indicate that the two chambers provide sufficiently consistent conditions for cell growth within the given experimental settings.</a:t>
            </a:r>
            <a:endParaRPr lang="sk-SK" sz="2000" dirty="0">
              <a:effectLst/>
              <a:ea typeface="MS Minch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9288" y="499025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DM Sans" panose="020B0604020202020204" charset="-18"/>
              </a:rPr>
              <a:t>C2-C1: both chambers in control mode without MF </a:t>
            </a:r>
            <a:endParaRPr lang="en-US" sz="1200" i="1" dirty="0" smtClean="0">
              <a:latin typeface="DM Sans" panose="020B0604020202020204" charset="-18"/>
            </a:endParaRPr>
          </a:p>
          <a:p>
            <a:r>
              <a:rPr lang="en-US" sz="1200" i="1" dirty="0">
                <a:latin typeface="DM Sans" panose="020B0604020202020204" charset="-18"/>
              </a:rPr>
              <a:t>T2-T1: both chambers in test mode with MF </a:t>
            </a:r>
            <a:endParaRPr lang="en-US" sz="1200" i="1" dirty="0" smtClean="0">
              <a:latin typeface="DM Sans" panose="020B0604020202020204" charset="-18"/>
            </a:endParaRPr>
          </a:p>
          <a:p>
            <a:r>
              <a:rPr lang="en-US" sz="1200" i="1" dirty="0" smtClean="0">
                <a:latin typeface="DM Sans" panose="020B0604020202020204" charset="-18"/>
              </a:rPr>
              <a:t>Combined</a:t>
            </a:r>
            <a:r>
              <a:rPr lang="en-US" sz="1200" i="1" dirty="0">
                <a:latin typeface="DM Sans" panose="020B0604020202020204" charset="-18"/>
              </a:rPr>
              <a:t>: merged data from the two </a:t>
            </a:r>
            <a:r>
              <a:rPr lang="en-US" sz="1200" i="1" dirty="0" smtClean="0">
                <a:latin typeface="DM Sans" panose="020B0604020202020204" charset="-18"/>
              </a:rPr>
              <a:t>sets</a:t>
            </a:r>
            <a:endParaRPr lang="en-US" sz="1200" i="1" dirty="0">
              <a:latin typeface="DM Sans" panose="020B0604020202020204" charset="-1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973105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Vu Viet H., </a:t>
            </a:r>
            <a:r>
              <a:rPr lang="en-US" sz="1400" dirty="0" err="1"/>
              <a:t>Kremnicky</a:t>
            </a:r>
            <a:r>
              <a:rPr lang="en-US" sz="1400" dirty="0"/>
              <a:t> L., </a:t>
            </a:r>
            <a:r>
              <a:rPr lang="en-US" sz="1400" dirty="0" err="1"/>
              <a:t>Bereta</a:t>
            </a:r>
            <a:r>
              <a:rPr lang="en-US" sz="1400" dirty="0"/>
              <a:t> M., </a:t>
            </a:r>
            <a:r>
              <a:rPr lang="en-US" sz="1400" dirty="0" err="1"/>
              <a:t>Teplan</a:t>
            </a:r>
            <a:r>
              <a:rPr lang="en-US" sz="1400" dirty="0"/>
              <a:t> M. (2025). Experimental Platform for Investigation of Low-Frequency Magnetic Field Effects on Cells. Measurement Science Review, 25 (2), 83-92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36725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85928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Effect of 50 Hz Magnetic Field – Temperature Conditions 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1026" name="Picture 2" descr="https://lh7-rt.googleusercontent.com/docsz/AD_4nXc5Oxz8o3Mw0lF9lyHORT0a7Pp6lbkAKSdGvXiPkhwl8wPS_gHqEF3Y57bEjEnZcIWCLJ3_PCd-HmaoOnQvLhnXe4EmiSIgM3CZ5OyYgjsEDYihhych2tjcdyOUulw1wRu964Rj?key=4ERBXhb01fj4VANOFCWM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81100"/>
            <a:ext cx="11125200" cy="58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829800" y="7278189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To ensure reliable comparisons, only those experiments that met strict thermal criteria were included in the final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the mean temperature in both chambers had to be within 35 ± 0.3 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the inter-chamber temperature difference had to remain within ±0.3 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r>
              <a:rPr lang="en-US" sz="2000" dirty="0" smtClean="0"/>
              <a:t>Of the 58 total experimental runs, 24 fulfilled these criteria</a:t>
            </a:r>
            <a:endParaRPr lang="sk-SK" sz="2000" dirty="0"/>
          </a:p>
        </p:txBody>
      </p:sp>
      <p:sp>
        <p:nvSpPr>
          <p:cNvPr id="7" name="Rectangle 6"/>
          <p:cNvSpPr/>
          <p:nvPr/>
        </p:nvSpPr>
        <p:spPr>
          <a:xfrm>
            <a:off x="990600" y="7278189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Data from four types of pair experimental setups</a:t>
            </a:r>
            <a:br>
              <a:rPr lang="en-US" sz="2000" dirty="0"/>
            </a:br>
            <a:r>
              <a:rPr lang="en-US" sz="2000" dirty="0"/>
              <a:t>(chamber assignment order relevant in the latter two cases)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vs. control (</a:t>
            </a:r>
            <a:r>
              <a:rPr lang="en-US" sz="2000" dirty="0" smtClean="0"/>
              <a:t>N=6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vs. test (N=6)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vs. control (N=6)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vs. test (N=6)</a:t>
            </a:r>
          </a:p>
        </p:txBody>
      </p:sp>
    </p:spTree>
    <p:extLst>
      <p:ext uri="{BB962C8B-B14F-4D97-AF65-F5344CB8AC3E}">
        <p14:creationId xmlns:p14="http://schemas.microsoft.com/office/powerpoint/2010/main" val="36121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85928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Effect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of Magnetic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Field on </a:t>
            </a:r>
            <a:r>
              <a:rPr lang="en-US" sz="3600" b="1" i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Saccharomyces Cerevisiae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Growth</a:t>
            </a:r>
          </a:p>
        </p:txBody>
      </p:sp>
      <p:pic>
        <p:nvPicPr>
          <p:cNvPr id="6" name="Picture 5" descr="https://lh7-rt.googleusercontent.com/docsz/AD_4nXfK8Ro6obZKBa3S9A4uVQkIaM_Ob-KRCIpaljQUBb6mmMaDmkoue4IKqomSi5kLksb2KOVEnk_KeK5L2wez4Gspnmpj3LkMjfHy2beLTquGs8QSpmc4P6aLYhqqeIqICOjiMb8q?key=4ERBXhb01fj4VANOFCWMo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9" y="1924907"/>
            <a:ext cx="8724747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991600" y="2324100"/>
            <a:ext cx="9296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consistent MF effect detected: </a:t>
            </a:r>
            <a:r>
              <a:rPr lang="en-US" sz="2000" dirty="0"/>
              <a:t>g</a:t>
            </a:r>
            <a:r>
              <a:rPr lang="en-US" sz="2000" dirty="0" smtClean="0"/>
              <a:t>rowth </a:t>
            </a:r>
            <a:r>
              <a:rPr lang="en-US" sz="2000" dirty="0" smtClean="0"/>
              <a:t>increased slightly in chamber 1 (+1.4%) and decreased in chamber 2 (–2.8%) under MF, but the opposing signs contradict a genuine MF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statistical significance: all tests (t-test, Wilcoxon) showed p &gt; </a:t>
            </a:r>
            <a:r>
              <a:rPr lang="en-US" sz="2000" dirty="0" smtClean="0"/>
              <a:t>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Variables </a:t>
            </a:r>
            <a:r>
              <a:rPr lang="en-US" sz="2000" dirty="0"/>
              <a:t>were tightly controlled: pair design, temperature monitoring, and multiple analyses were </a:t>
            </a:r>
            <a:r>
              <a:rPr lang="en-US" sz="2000" dirty="0" smtClean="0"/>
              <a:t>applied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Earlier </a:t>
            </a:r>
            <a:r>
              <a:rPr lang="en-US" sz="2000" dirty="0"/>
              <a:t>studies may have lacked control: temperature differences likely caused false </a:t>
            </a:r>
            <a:r>
              <a:rPr lang="en-US" sz="2000" dirty="0" smtClean="0"/>
              <a:t>positives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Study strengthens the evidence for null effect:</a:t>
            </a:r>
            <a:br>
              <a:rPr lang="en-US" sz="2000" b="1" dirty="0" smtClean="0"/>
            </a:br>
            <a:r>
              <a:rPr lang="en-US" sz="2000" dirty="0" smtClean="0"/>
              <a:t>Under strict conditions </a:t>
            </a:r>
            <a:r>
              <a:rPr lang="en-US" sz="2000" dirty="0" smtClean="0"/>
              <a:t>(35</a:t>
            </a:r>
            <a:r>
              <a:rPr lang="en-US" sz="2000" dirty="0" smtClean="0"/>
              <a:t> ± 0.3 °C), no measurable biological response to LF-MF was observed</a:t>
            </a:r>
            <a:endParaRPr lang="sk-SK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53100"/>
            <a:ext cx="7966073" cy="3091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1354410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50 Hz, 3.5 </a:t>
            </a:r>
            <a:r>
              <a:rPr lang="en-US" sz="2400" b="1" dirty="0" err="1" smtClean="0"/>
              <a:t>mT</a:t>
            </a:r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34687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52400" y="36945"/>
            <a:ext cx="182880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Pulsed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Electric Field Effect on Yeast Cells Measured by </a:t>
            </a:r>
            <a:r>
              <a:rPr lang="en-US" sz="3600" b="1" dirty="0" err="1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Autoluminescence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and Impedance Measurements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8831133"/>
            <a:ext cx="6705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DM Sans" panose="020B0604020202020204" charset="-18"/>
              </a:rPr>
              <a:t>Bereta</a:t>
            </a:r>
            <a:r>
              <a:rPr lang="en-US" sz="1400" dirty="0" smtClean="0">
                <a:latin typeface="DM Sans" panose="020B0604020202020204" charset="-18"/>
              </a:rPr>
              <a:t> </a:t>
            </a:r>
            <a:r>
              <a:rPr lang="en-US" sz="1400" dirty="0">
                <a:latin typeface="DM Sans" panose="020B0604020202020204" charset="-18"/>
              </a:rPr>
              <a:t>M., </a:t>
            </a:r>
            <a:r>
              <a:rPr lang="en-US" sz="1400" dirty="0" err="1">
                <a:latin typeface="DM Sans" panose="020B0604020202020204" charset="-18"/>
              </a:rPr>
              <a:t>Teplan</a:t>
            </a:r>
            <a:r>
              <a:rPr lang="en-US" sz="1400" dirty="0">
                <a:latin typeface="DM Sans" panose="020B0604020202020204" charset="-18"/>
              </a:rPr>
              <a:t> M., </a:t>
            </a:r>
            <a:r>
              <a:rPr lang="en-US" sz="1400" dirty="0" err="1">
                <a:latin typeface="DM Sans" panose="020B0604020202020204" charset="-18"/>
              </a:rPr>
              <a:t>Zakar</a:t>
            </a:r>
            <a:r>
              <a:rPr lang="en-US" sz="1400" dirty="0">
                <a:latin typeface="DM Sans" panose="020B0604020202020204" charset="-18"/>
              </a:rPr>
              <a:t>, T., Vu Viet H., </a:t>
            </a:r>
            <a:r>
              <a:rPr lang="en-US" sz="1400" dirty="0" err="1">
                <a:latin typeface="DM Sans" panose="020B0604020202020204" charset="-18"/>
              </a:rPr>
              <a:t>Cifra</a:t>
            </a:r>
            <a:r>
              <a:rPr lang="en-US" sz="1400" dirty="0">
                <a:latin typeface="DM Sans" panose="020B0604020202020204" charset="-18"/>
              </a:rPr>
              <a:t> M., </a:t>
            </a:r>
            <a:r>
              <a:rPr lang="en-US" sz="1400" dirty="0" err="1">
                <a:latin typeface="DM Sans" panose="020B0604020202020204" charset="-18"/>
              </a:rPr>
              <a:t>Chafai</a:t>
            </a:r>
            <a:r>
              <a:rPr lang="en-US" sz="1400" dirty="0">
                <a:latin typeface="DM Sans" panose="020B0604020202020204" charset="-18"/>
              </a:rPr>
              <a:t> D.E. (2024). Biological </a:t>
            </a:r>
            <a:r>
              <a:rPr lang="en-US" sz="1400" dirty="0" err="1">
                <a:latin typeface="DM Sans" panose="020B0604020202020204" charset="-18"/>
              </a:rPr>
              <a:t>Autoluminescence</a:t>
            </a:r>
            <a:r>
              <a:rPr lang="en-US" sz="1400" dirty="0">
                <a:latin typeface="DM Sans" panose="020B0604020202020204" charset="-18"/>
              </a:rPr>
              <a:t> Enables Effective Monitoring of Yeast Cell Electroporation. Biotechnology Journal, 19 (4), 2300475</a:t>
            </a:r>
            <a:endParaRPr lang="sk-SK" sz="1400" dirty="0"/>
          </a:p>
        </p:txBody>
      </p:sp>
      <p:pic>
        <p:nvPicPr>
          <p:cNvPr id="2050" name="Picture 2" descr="https://lh7-rt.googleusercontent.com/docsz/AD_4nXfA0eMfps_aICZcnOlplcLgBpaOpFY6fpzE6A1mzmCK3bIxvDFLu2-7l1pv5d9zOvRs2osxVfneCYuxAc2Z8qG7vSwTbDTgwbUzQw4gvYAV89DBfJhBkEbNFaUTX7fp8wbqJsZucRLrcNG9ZXctdiw?key=nbsZWIl8ZCb0BzLFbHLNM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12885" r="14513" b="18121"/>
          <a:stretch/>
        </p:blipFill>
        <p:spPr bwMode="auto">
          <a:xfrm>
            <a:off x="40409" y="2103108"/>
            <a:ext cx="4724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rt.googleusercontent.com/docsz/AD_4nXdjB3yVkFzdTj3a6zLBm5S60VLfgktwIk9pfOq_R2907oDh6Ixa60skyIw0nHpZGUET7nVYTMkEfPRCiaRedTOY4mDAY65bgahc3-ewisGYqvQkZFDG5PrsBBmVjWata1yKijiQZQIoNjf743TA7UM?key=nbsZWIl8ZCb0BzLFbHLNM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7" b="471"/>
          <a:stretch/>
        </p:blipFill>
        <p:spPr bwMode="auto">
          <a:xfrm>
            <a:off x="11201400" y="2097834"/>
            <a:ext cx="3530600" cy="69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7-rt.googleusercontent.com/docsz/AD_4nXf2dJ8F3kRTKLfWF7bFLcHn3UO07YINhRh-z5GHH3Qch85KwUxIhqRqkQ9_dKiEW4qhj4AYnGkFWRZ_0S9WIFEFofZ4J-LA2757myLW25IB5FO06YyyVka6F2kFeTBPzy142XRB1aKZnIiHErKBGzQ?key=nbsZWIl8ZCb0BzLFbHLNM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 b="52802"/>
          <a:stretch/>
        </p:blipFill>
        <p:spPr bwMode="auto">
          <a:xfrm>
            <a:off x="6324600" y="2097834"/>
            <a:ext cx="357368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399" y="5676900"/>
            <a:ext cx="46124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applied electric field consisted of 8 rectangular pulses at 1400 V (7 kV/cm), each lasting 100 µs and spaced by 0.5 s, ensuring controlled and reproducible PEF exposure</a:t>
            </a:r>
            <a:endParaRPr lang="sk-SK" sz="2000" dirty="0"/>
          </a:p>
        </p:txBody>
      </p:sp>
      <p:sp>
        <p:nvSpPr>
          <p:cNvPr id="4" name="Rectangle 3"/>
          <p:cNvSpPr/>
          <p:nvPr/>
        </p:nvSpPr>
        <p:spPr>
          <a:xfrm>
            <a:off x="5805236" y="5788437"/>
            <a:ext cx="46124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Impedance spectroscopy detected a significant increase in </a:t>
            </a:r>
            <a:r>
              <a:rPr lang="en-US" dirty="0">
                <a:solidFill>
                  <a:srgbClr val="FF0000"/>
                </a:solidFill>
              </a:rPr>
              <a:t>ΔZ</a:t>
            </a:r>
            <a:r>
              <a:rPr lang="en-US" dirty="0"/>
              <a:t> starting at 5 </a:t>
            </a:r>
            <a:r>
              <a:rPr lang="en-US" dirty="0" smtClean="0"/>
              <a:t>kV/cm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Indicating </a:t>
            </a:r>
            <a:r>
              <a:rPr lang="en-US" dirty="0"/>
              <a:t>enhanced membrane permeability due to electroporation; the rise in impedance reflects intracellular ion leakage into the medium following PEF exposure.</a:t>
            </a:r>
            <a:endParaRPr lang="sk-SK" dirty="0"/>
          </a:p>
        </p:txBody>
      </p:sp>
      <p:sp>
        <p:nvSpPr>
          <p:cNvPr id="6" name="Rectangle 5"/>
          <p:cNvSpPr/>
          <p:nvPr/>
        </p:nvSpPr>
        <p:spPr>
          <a:xfrm>
            <a:off x="14913445" y="3314700"/>
            <a:ext cx="32508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Biological </a:t>
            </a:r>
            <a:r>
              <a:rPr lang="en-US" dirty="0" err="1"/>
              <a:t>autoluminescence</a:t>
            </a:r>
            <a:r>
              <a:rPr lang="en-US" dirty="0"/>
              <a:t> (BAL) measurements revealed a significant increase in light emission intensity starting 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6–7</a:t>
            </a:r>
            <a:r>
              <a:rPr lang="en-US" dirty="0"/>
              <a:t> kV/cm, with higher BAL ratios observed after repeated PEF </a:t>
            </a:r>
            <a:r>
              <a:rPr lang="en-US" dirty="0" smtClean="0"/>
              <a:t>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Indicating </a:t>
            </a:r>
            <a:r>
              <a:rPr lang="en-US" dirty="0"/>
              <a:t>membrane stress and potential electroporation effects.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658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Conclusions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and Main Contributions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7400" y="1485900"/>
            <a:ext cx="131064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Comprehensive review of current LF MF research, highlighting inconsistencies and experimental limitations in previous studies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Design and validation of a modular experimental platform for LF MF exposure with improved design of Helmholtz coils (MF inhomogeneity: 2.6%), MF generation system (ratio of MF between 2 chambers: </a:t>
            </a:r>
            <a:r>
              <a:rPr lang="en-GB" sz="2400" dirty="0"/>
              <a:t>1.01</a:t>
            </a:r>
            <a:r>
              <a:rPr lang="en-US" sz="2400" dirty="0"/>
              <a:t>), and thermal regulation (±0.3 °C) for pair experimental design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Development of impedance spectroscopy integration for real-time, in-situ monitoring of cell concentration, including evaluation with three approaches of concentration estimation methods. Despite the inconsistency of the result, the method proved promising in a separate study, indicating potential for future refinement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Selection of </a:t>
            </a:r>
            <a:r>
              <a:rPr lang="en-US" sz="2400" dirty="0" err="1"/>
              <a:t>turbidimetry</a:t>
            </a:r>
            <a:r>
              <a:rPr lang="en-US" sz="2400" dirty="0"/>
              <a:t> as the primary cell growth estimation method due to its reliability and ease of use for designed experimental platform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Experiment with yeast cells under 50 Hz, 3 </a:t>
            </a:r>
            <a:r>
              <a:rPr lang="en-US" sz="2400" dirty="0" err="1"/>
              <a:t>mT</a:t>
            </a:r>
            <a:r>
              <a:rPr lang="en-US" sz="2400" dirty="0"/>
              <a:t> LF MF revealed no statistically significant effect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Establishment of a robust methodological framework for future LF MF research, providing a basis for future studies with potential applications in biotechnology, diagnostics, and medicine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8637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0"/>
            <a:ext cx="55626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Author’s Publications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952500"/>
            <a:ext cx="17221200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Publications in scientific journals: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Vu </a:t>
            </a:r>
            <a:r>
              <a:rPr lang="en-US" b="1" dirty="0"/>
              <a:t>Viet H.</a:t>
            </a:r>
            <a:r>
              <a:rPr lang="en-US" dirty="0"/>
              <a:t>, </a:t>
            </a:r>
            <a:r>
              <a:rPr lang="en-US" dirty="0" err="1"/>
              <a:t>Kremnicky</a:t>
            </a:r>
            <a:r>
              <a:rPr lang="en-US" dirty="0"/>
              <a:t> L., </a:t>
            </a:r>
            <a:r>
              <a:rPr lang="en-US" dirty="0" err="1"/>
              <a:t>Bereta</a:t>
            </a:r>
            <a:r>
              <a:rPr lang="en-US" dirty="0"/>
              <a:t> M., </a:t>
            </a:r>
            <a:r>
              <a:rPr lang="en-US" dirty="0" err="1"/>
              <a:t>Teplan</a:t>
            </a:r>
            <a:r>
              <a:rPr lang="en-US" dirty="0"/>
              <a:t> M. (2025). Experimental Platform for Investigation of Low-Frequency Magnetic Field Effects on Cells. Measurement Science Review, 25 (2), 83-92.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doi.org/10.2478/msr-2025-0011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Bereta</a:t>
            </a:r>
            <a:r>
              <a:rPr lang="en-US" dirty="0" smtClean="0"/>
              <a:t> </a:t>
            </a:r>
            <a:r>
              <a:rPr lang="en-US" dirty="0"/>
              <a:t>M., </a:t>
            </a:r>
            <a:r>
              <a:rPr lang="en-US" dirty="0" err="1"/>
              <a:t>Teplan</a:t>
            </a:r>
            <a:r>
              <a:rPr lang="en-US" dirty="0"/>
              <a:t> M., </a:t>
            </a:r>
            <a:r>
              <a:rPr lang="en-US" dirty="0" err="1"/>
              <a:t>Zakar</a:t>
            </a:r>
            <a:r>
              <a:rPr lang="en-US" dirty="0"/>
              <a:t>, T., </a:t>
            </a:r>
            <a:r>
              <a:rPr lang="en-US" b="1" dirty="0"/>
              <a:t>Vu Viet H.</a:t>
            </a:r>
            <a:r>
              <a:rPr lang="en-US" dirty="0"/>
              <a:t>, </a:t>
            </a:r>
            <a:r>
              <a:rPr lang="en-US" dirty="0" err="1"/>
              <a:t>Cifra</a:t>
            </a:r>
            <a:r>
              <a:rPr lang="en-US" dirty="0"/>
              <a:t> M., </a:t>
            </a:r>
            <a:r>
              <a:rPr lang="en-US" dirty="0" err="1"/>
              <a:t>Chafai</a:t>
            </a:r>
            <a:r>
              <a:rPr lang="en-US" dirty="0"/>
              <a:t> D.E. (2024). Biological </a:t>
            </a:r>
            <a:r>
              <a:rPr lang="en-US" dirty="0" err="1"/>
              <a:t>Autoluminescence</a:t>
            </a:r>
            <a:r>
              <a:rPr lang="en-US" dirty="0"/>
              <a:t> Enables Effective Monitoring of Yeast Cell Electroporation. Biotechnology Journal, 19 (4), 2300475,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doi.org/10.1002/biot.202300475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i="1" dirty="0"/>
              <a:t>Publications in conference proceedings: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Teplan</a:t>
            </a:r>
            <a:r>
              <a:rPr lang="en-US" dirty="0"/>
              <a:t>, M., </a:t>
            </a:r>
            <a:r>
              <a:rPr lang="en-US" b="1" dirty="0"/>
              <a:t>Vu Viet, H.</a:t>
            </a:r>
            <a:r>
              <a:rPr lang="en-US" dirty="0"/>
              <a:t>, </a:t>
            </a:r>
            <a:r>
              <a:rPr lang="en-US" dirty="0" err="1"/>
              <a:t>Kremnicky</a:t>
            </a:r>
            <a:r>
              <a:rPr lang="en-US" dirty="0"/>
              <a:t>, L., </a:t>
            </a:r>
            <a:r>
              <a:rPr lang="en-US" dirty="0" err="1"/>
              <a:t>Bereta</a:t>
            </a:r>
            <a:r>
              <a:rPr lang="en-US" dirty="0"/>
              <a:t>, M. (2025). Growth of Saccharomyces Cerevisiae in a 50 Hz Magnetic Field. MEASUREMENT 2025: Proceeding of the 15th International Conference on Measurement, 19-22, ISBN 978-80-69159-01-3,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doi.org/10.23919/MEASUREMENT66999.2025.11078695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Vu Viet H.</a:t>
            </a:r>
            <a:r>
              <a:rPr lang="en-US" dirty="0"/>
              <a:t>, </a:t>
            </a:r>
            <a:r>
              <a:rPr lang="en-US" dirty="0" err="1"/>
              <a:t>Teplan</a:t>
            </a:r>
            <a:r>
              <a:rPr lang="en-US" dirty="0"/>
              <a:t> M., </a:t>
            </a:r>
            <a:r>
              <a:rPr lang="en-US" dirty="0" err="1"/>
              <a:t>Kremnicky</a:t>
            </a:r>
            <a:r>
              <a:rPr lang="en-US" dirty="0"/>
              <a:t> L., </a:t>
            </a:r>
            <a:r>
              <a:rPr lang="en-US" dirty="0" err="1"/>
              <a:t>Bereta</a:t>
            </a:r>
            <a:r>
              <a:rPr lang="en-US" dirty="0"/>
              <a:t> M. (2025). Optimization of Physical and Biological Parameters for Studying Microorganism Responses to Low-Frequency Magnetic Fields. MEASUREMENT 2025: Proceeding of the 15th International Conference on Measurement, 245-248, ISBN </a:t>
            </a:r>
            <a:r>
              <a:rPr lang="en-US" dirty="0" smtClean="0"/>
              <a:t>978-80-69159-01-3,</a:t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doi.org/10.23919/MEASUREMENT66999.2025.11078721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Vu Viet, H.</a:t>
            </a:r>
            <a:r>
              <a:rPr lang="en-US" dirty="0"/>
              <a:t>, </a:t>
            </a:r>
            <a:r>
              <a:rPr lang="en-US" dirty="0" err="1"/>
              <a:t>Teplan</a:t>
            </a:r>
            <a:r>
              <a:rPr lang="en-US" dirty="0"/>
              <a:t>, M. (2023). Development of An Experimental Platform for The Measurement of Biological Response of Low-Frequency Magnetic Fields. MEASUREMENT 2023: Proceeding of the 14th International Conference on Measurement, 113-116, ISBN </a:t>
            </a:r>
            <a:r>
              <a:rPr lang="en-US" dirty="0" smtClean="0"/>
              <a:t>978-80-972629-7-6,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doi.org/10.23919/MEASUREMENT59122.2023.10164326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Bereta</a:t>
            </a:r>
            <a:r>
              <a:rPr lang="en-US" dirty="0"/>
              <a:t>, M., </a:t>
            </a:r>
            <a:r>
              <a:rPr lang="en-US" dirty="0" err="1"/>
              <a:t>Teplan</a:t>
            </a:r>
            <a:r>
              <a:rPr lang="en-US" dirty="0"/>
              <a:t>, M., </a:t>
            </a:r>
            <a:r>
              <a:rPr lang="en-US" dirty="0" err="1"/>
              <a:t>Chafai</a:t>
            </a:r>
            <a:r>
              <a:rPr lang="en-US" dirty="0"/>
              <a:t> D.E., </a:t>
            </a:r>
            <a:r>
              <a:rPr lang="en-US" dirty="0" err="1"/>
              <a:t>Zakar</a:t>
            </a:r>
            <a:r>
              <a:rPr lang="en-US" dirty="0"/>
              <a:t> T., </a:t>
            </a:r>
            <a:r>
              <a:rPr lang="en-US" b="1" dirty="0"/>
              <a:t>Vu Viet H.</a:t>
            </a:r>
            <a:r>
              <a:rPr lang="en-US" dirty="0"/>
              <a:t>, </a:t>
            </a:r>
            <a:r>
              <a:rPr lang="en-US" dirty="0" err="1"/>
              <a:t>Cifra</a:t>
            </a:r>
            <a:r>
              <a:rPr lang="en-US" dirty="0"/>
              <a:t> M. (2023). Assessment of Yeast Cells Electroporation by </a:t>
            </a:r>
            <a:r>
              <a:rPr lang="en-US" dirty="0" err="1"/>
              <a:t>Autoluminescence</a:t>
            </a:r>
            <a:r>
              <a:rPr lang="en-US" dirty="0"/>
              <a:t> and Impedance Measurements. MEASUREMENT 2023: Proceeding of the 14th International Conference on Measurement, 109-112, ISBN </a:t>
            </a:r>
            <a:r>
              <a:rPr lang="en-US" dirty="0" smtClean="0"/>
              <a:t>978-80-972629-7-6,</a:t>
            </a:r>
            <a:br>
              <a:rPr lang="en-US" dirty="0" smtClean="0"/>
            </a:b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doi.org/10.23919/MEASUREMENT59122.2023.10164612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Vu Viet H.</a:t>
            </a:r>
            <a:r>
              <a:rPr lang="en-US" dirty="0"/>
              <a:t>, </a:t>
            </a:r>
            <a:r>
              <a:rPr lang="en-US" dirty="0" err="1"/>
              <a:t>Teplan</a:t>
            </a:r>
            <a:r>
              <a:rPr lang="en-US" dirty="0"/>
              <a:t> M. (2021). Impact of Magnetic Field on Yeast Cells Monitored by Impedance Spectroscopy. IWIS 2021: Proceeding of International Workshop on Impedance Spectroscopy, 85-88, ISBN </a:t>
            </a:r>
            <a:r>
              <a:rPr lang="en-US" dirty="0" smtClean="0"/>
              <a:t>978-1-6654-9472-4,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doi.org/10.1109/IWIS54661.2021.9711789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Teplan</a:t>
            </a:r>
            <a:r>
              <a:rPr lang="en-US" dirty="0"/>
              <a:t> M., </a:t>
            </a:r>
            <a:r>
              <a:rPr lang="en-US" b="1" dirty="0"/>
              <a:t>Vu Viet H.</a:t>
            </a:r>
            <a:r>
              <a:rPr lang="en-US" dirty="0"/>
              <a:t>, </a:t>
            </a:r>
            <a:r>
              <a:rPr lang="en-US" dirty="0" err="1"/>
              <a:t>Bereta</a:t>
            </a:r>
            <a:r>
              <a:rPr lang="en-US" dirty="0"/>
              <a:t> M., </a:t>
            </a:r>
            <a:r>
              <a:rPr lang="en-US" dirty="0" err="1"/>
              <a:t>Bajla</a:t>
            </a:r>
            <a:r>
              <a:rPr lang="en-US" dirty="0"/>
              <a:t> I. (2021). Measurement System for Monitoring of Magnetic Field Effects on Yeast Cells by Impedance Spectroscopy. MEASUREMENT 2021: Proceeding of the 13th International Conference on Measurement, 198-201, ISBN 978-80-972629-5-2,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doi.org/10.23919/Measurement52780.2021.9446776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686529" y="5681516"/>
            <a:ext cx="6914943" cy="814121"/>
            <a:chOff x="0" y="0"/>
            <a:chExt cx="1821220" cy="214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1219" cy="214419"/>
            </a:xfrm>
            <a:custGeom>
              <a:avLst/>
              <a:gdLst/>
              <a:ahLst/>
              <a:cxnLst/>
              <a:rect l="l" t="t" r="r" b="b"/>
              <a:pathLst>
                <a:path w="1821219" h="214419">
                  <a:moveTo>
                    <a:pt x="31349" y="0"/>
                  </a:moveTo>
                  <a:lnTo>
                    <a:pt x="1789871" y="0"/>
                  </a:lnTo>
                  <a:cubicBezTo>
                    <a:pt x="1798185" y="0"/>
                    <a:pt x="1806159" y="3303"/>
                    <a:pt x="1812038" y="9182"/>
                  </a:cubicBezTo>
                  <a:cubicBezTo>
                    <a:pt x="1817917" y="15061"/>
                    <a:pt x="1821219" y="23034"/>
                    <a:pt x="1821219" y="31349"/>
                  </a:cubicBezTo>
                  <a:lnTo>
                    <a:pt x="1821219" y="183070"/>
                  </a:lnTo>
                  <a:cubicBezTo>
                    <a:pt x="1821219" y="200384"/>
                    <a:pt x="1807184" y="214419"/>
                    <a:pt x="1789871" y="214419"/>
                  </a:cubicBezTo>
                  <a:lnTo>
                    <a:pt x="31349" y="214419"/>
                  </a:lnTo>
                  <a:cubicBezTo>
                    <a:pt x="23034" y="214419"/>
                    <a:pt x="15061" y="211116"/>
                    <a:pt x="9182" y="205237"/>
                  </a:cubicBezTo>
                  <a:cubicBezTo>
                    <a:pt x="3303" y="199358"/>
                    <a:pt x="0" y="191384"/>
                    <a:pt x="0" y="183070"/>
                  </a:cubicBezTo>
                  <a:lnTo>
                    <a:pt x="0" y="31349"/>
                  </a:lnTo>
                  <a:cubicBezTo>
                    <a:pt x="0" y="14035"/>
                    <a:pt x="14035" y="0"/>
                    <a:pt x="31349" y="0"/>
                  </a:cubicBezTo>
                  <a:close/>
                </a:path>
              </a:pathLst>
            </a:custGeom>
            <a:solidFill>
              <a:srgbClr val="0C1D4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21220" cy="26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34264" y="3653648"/>
            <a:ext cx="11619472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0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8371" y="5773299"/>
            <a:ext cx="5331258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spc="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your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Introduction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0" y="1257300"/>
            <a:ext cx="147066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Low-frequency magnetic fields (LF MFs) are widespread in modern environments and may influence various biological processes including gene expression, cell growth, and oxidative stress, though their effects remain poorly understood.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Scientific studies report both beneficial and harmful effects, including links to diseases (e.g., cancer, </a:t>
            </a:r>
            <a:r>
              <a:rPr lang="en-US" sz="2400" dirty="0" err="1"/>
              <a:t>neurodegeneration</a:t>
            </a:r>
            <a:r>
              <a:rPr lang="en-US" sz="2400" dirty="0"/>
              <a:t>) as well as potential in therapies and biotechnology.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Biological responses vary greatly depending on cell type, exposure parameters, and environmental conditions, highlighting the need for standardized, well controlled experiments.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Proposed interaction mechanisms include ion cyclotron resonance, ion parametric resonance, and the radical pair mechanism but lack consistent experimental validation.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Many past studies lacked methodological rigor, particularly in temperature control, exposure uniformity, and shielding from ambient fields, reducing their credibility.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new experimental platform with precise magnetic field generation and temperature control, enabling reproducible testing of LF MF effects on yeast growth, and offering a foundation for future scientific and biotechnological applications.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4328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Previous Researches – Biological Effects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9300"/>
            <a:ext cx="1795386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Previous Researches</a:t>
            </a:r>
            <a:r>
              <a:rPr lang="sk-SK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– Measurement Setup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62100"/>
            <a:ext cx="175755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572000" y="3848100"/>
            <a:ext cx="8915400" cy="1709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72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Measurement Platform</a:t>
            </a:r>
            <a:endParaRPr lang="en-US" sz="72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</p:spTree>
    <p:extLst>
      <p:ext uri="{BB962C8B-B14F-4D97-AF65-F5344CB8AC3E}">
        <p14:creationId xmlns:p14="http://schemas.microsoft.com/office/powerpoint/2010/main" val="31826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Measurement Platform Workflow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6" name="Picture 5" descr="A diagram of a scientific experiment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81100"/>
            <a:ext cx="13487400" cy="77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Helmholtz Coils – </a:t>
            </a:r>
            <a:r>
              <a:rPr lang="en-US" sz="3600" b="1" dirty="0" err="1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Matlab</a:t>
            </a: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Simulation</a:t>
            </a:r>
            <a:endParaRPr lang="en-US" sz="36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233263" y="1601011"/>
            <a:ext cx="8324448" cy="47076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353800" y="6698286"/>
            <a:ext cx="500399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2.2 mm copper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2x50 turns (5 layers with 10 turns per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Length 34.5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Inner diameter 116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Outer diameter 125.84 mm</a:t>
            </a:r>
          </a:p>
        </p:txBody>
      </p:sp>
      <p:pic>
        <p:nvPicPr>
          <p:cNvPr id="9" name="Picture 8" descr="A close-up of a machine&#10;&#10;AI-generated content may be incorrect."/>
          <p:cNvPicPr/>
          <p:nvPr/>
        </p:nvPicPr>
        <p:blipFill rotWithShape="1">
          <a:blip r:embed="rId3"/>
          <a:srcRect r="48903"/>
          <a:stretch/>
        </p:blipFill>
        <p:spPr bwMode="auto">
          <a:xfrm>
            <a:off x="838200" y="1601011"/>
            <a:ext cx="5410200" cy="4707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6698286"/>
            <a:ext cx="9144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umber </a:t>
            </a:r>
            <a:r>
              <a:rPr lang="en-US" sz="2000" dirty="0"/>
              <a:t>of turn </a:t>
            </a:r>
            <a:r>
              <a:rPr lang="en-US" sz="2000" dirty="0" smtClean="0"/>
              <a:t>increases -&gt; resistance </a:t>
            </a:r>
            <a:r>
              <a:rPr lang="en-US" sz="2000" dirty="0"/>
              <a:t>and inductive reactance </a:t>
            </a:r>
            <a:r>
              <a:rPr lang="en-US" sz="2000" dirty="0" smtClean="0"/>
              <a:t>rise -&gt; </a:t>
            </a:r>
            <a:r>
              <a:rPr lang="en-US" sz="2000" dirty="0"/>
              <a:t>reducing current at given voltage </a:t>
            </a:r>
            <a:r>
              <a:rPr lang="en-US" sz="2000" dirty="0" smtClean="0"/>
              <a:t>and </a:t>
            </a:r>
            <a:r>
              <a:rPr lang="en-US" sz="2000" dirty="0"/>
              <a:t>limiting the magnetic flux density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increase in coil turns </a:t>
            </a:r>
            <a:r>
              <a:rPr lang="en-US" sz="2000" dirty="0" smtClean="0"/>
              <a:t>-&gt; </a:t>
            </a:r>
            <a:r>
              <a:rPr lang="en-US" sz="2000" dirty="0"/>
              <a:t>drop in field due to heat and voltage </a:t>
            </a:r>
            <a:r>
              <a:rPr lang="en-US" sz="2000" dirty="0" smtClean="0"/>
              <a:t>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The </a:t>
            </a:r>
            <a:r>
              <a:rPr lang="en-GB" sz="2000" dirty="0"/>
              <a:t>parameters of coils (coil diameter, wire diameter, number of turns, and number of wire layers) were optimized </a:t>
            </a:r>
            <a:r>
              <a:rPr lang="en-GB" sz="2000" dirty="0" smtClean="0"/>
              <a:t>while </a:t>
            </a:r>
            <a:r>
              <a:rPr lang="en-GB" sz="2000" dirty="0"/>
              <a:t>constraining the internal heat generation of the coils below 2 </a:t>
            </a:r>
            <a:r>
              <a:rPr lang="en-GB" sz="2000" dirty="0" smtClean="0"/>
              <a:t>W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24261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0"/>
            <a:ext cx="16535400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65"/>
              </a:lnSpc>
            </a:pPr>
            <a:r>
              <a:rPr lang="en-US" sz="3600" b="1" dirty="0" smtClean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 Helmholtz </a:t>
            </a:r>
            <a:r>
              <a:rPr lang="en-US" sz="36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Coils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111588"/>
              </p:ext>
            </p:extLst>
          </p:nvPr>
        </p:nvGraphicFramePr>
        <p:xfrm>
          <a:off x="1508227" y="5726479"/>
          <a:ext cx="6190845" cy="161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615"/>
                <a:gridCol w="2063615"/>
                <a:gridCol w="2063615"/>
              </a:tblGrid>
              <a:tr h="323965">
                <a:tc>
                  <a:txBody>
                    <a:bodyPr/>
                    <a:lstStyle/>
                    <a:p>
                      <a:endParaRPr lang="sk-SK" sz="1600" dirty="0"/>
                    </a:p>
                  </a:txBody>
                  <a:tcPr marL="79882" marR="79882" marT="39941" marB="399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DCR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</a:tr>
              <a:tr h="3239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Simulated</a:t>
                      </a:r>
                      <a:r>
                        <a:rPr lang="en-US" sz="1600" baseline="0" dirty="0" smtClean="0"/>
                        <a:t> 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774 µ</a:t>
                      </a:r>
                      <a:r>
                        <a:rPr lang="sk-SK" sz="1600" dirty="0" smtClean="0"/>
                        <a:t>H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</a:tr>
              <a:tr h="3239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Calculated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0.152 Ω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886 µH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</a:tr>
              <a:tr h="3239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Measured Coil 1</a:t>
                      </a:r>
                      <a:endParaRPr lang="sk-SK" sz="1600" dirty="0" smtClean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0.1851 Ω 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~1 </a:t>
                      </a:r>
                      <a:r>
                        <a:rPr lang="en-US" sz="1600" dirty="0" err="1" smtClean="0"/>
                        <a:t>mH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</a:tr>
              <a:tr h="3239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Coil 2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0.1968 Ω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~1 </a:t>
                      </a:r>
                      <a:r>
                        <a:rPr lang="en-US" sz="1600" dirty="0" err="1" smtClean="0"/>
                        <a:t>mH</a:t>
                      </a:r>
                      <a:endParaRPr lang="sk-SK" sz="1600" dirty="0"/>
                    </a:p>
                  </a:txBody>
                  <a:tcPr marL="79882" marR="79882" marT="39941" marB="39941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829800" y="2324100"/>
            <a:ext cx="78666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DCR is consistent with expectations due to additional resistance from solder joints, connector terminals, and measurement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small difference between the inductance of Coil 1 and Coil 2, generally under 3%, suggests a high level of symmetry and consistency in the winding and construction</a:t>
            </a:r>
            <a:endParaRPr lang="sk-SK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36638"/>
            <a:ext cx="8445300" cy="32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1789</Words>
  <Application>Microsoft Office PowerPoint</Application>
  <PresentationFormat>Custom</PresentationFormat>
  <Paragraphs>237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Cambria Math</vt:lpstr>
      <vt:lpstr>Montserrat Heavy</vt:lpstr>
      <vt:lpstr>MS Mincho</vt:lpstr>
      <vt:lpstr>Calibri</vt:lpstr>
      <vt:lpstr>Times New Roman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Illustrative Thesis Defense Presentation</dc:title>
  <dc:creator>DELL</dc:creator>
  <cp:lastModifiedBy>DELL</cp:lastModifiedBy>
  <cp:revision>72</cp:revision>
  <dcterms:created xsi:type="dcterms:W3CDTF">2006-08-16T00:00:00Z</dcterms:created>
  <dcterms:modified xsi:type="dcterms:W3CDTF">2025-09-02T18:46:38Z</dcterms:modified>
  <dc:identifier>DAGxKemKcfw</dc:identifier>
</cp:coreProperties>
</file>